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8" r:id="rId2"/>
    <p:sldId id="268" r:id="rId3"/>
    <p:sldId id="269" r:id="rId4"/>
    <p:sldId id="264" r:id="rId5"/>
    <p:sldId id="265" r:id="rId6"/>
    <p:sldId id="266" r:id="rId7"/>
    <p:sldId id="267" r:id="rId8"/>
    <p:sldId id="271" r:id="rId9"/>
    <p:sldId id="270" r:id="rId10"/>
    <p:sldId id="272" r:id="rId11"/>
    <p:sldId id="273" r:id="rId12"/>
    <p:sldId id="274" r:id="rId13"/>
    <p:sldId id="275" r:id="rId14"/>
    <p:sldId id="276" r:id="rId15"/>
    <p:sldId id="277" r:id="rId16"/>
    <p:sldId id="278" r:id="rId17"/>
    <p:sldId id="279" r:id="rId18"/>
    <p:sldId id="280" r:id="rId19"/>
    <p:sldId id="293" r:id="rId20"/>
    <p:sldId id="281" r:id="rId21"/>
    <p:sldId id="282" r:id="rId22"/>
    <p:sldId id="283" r:id="rId23"/>
    <p:sldId id="284" r:id="rId24"/>
    <p:sldId id="285" r:id="rId25"/>
    <p:sldId id="287" r:id="rId26"/>
    <p:sldId id="288" r:id="rId27"/>
    <p:sldId id="289" r:id="rId28"/>
    <p:sldId id="290" r:id="rId29"/>
    <p:sldId id="291" r:id="rId30"/>
    <p:sldId id="292"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22E"/>
    <a:srgbClr val="19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howGuides="1">
      <p:cViewPr varScale="1">
        <p:scale>
          <a:sx n="84" d="100"/>
          <a:sy n="84" d="100"/>
        </p:scale>
        <p:origin x="-778" y="-67"/>
      </p:cViewPr>
      <p:guideLst>
        <p:guide orient="horz" pos="1296"/>
        <p:guide orient="horz" pos="629"/>
        <p:guide orient="horz" pos="997"/>
        <p:guide orient="horz"/>
        <p:guide orient="horz" pos="217"/>
        <p:guide orient="horz" pos="3681"/>
        <p:guide orient="horz" pos="4054"/>
        <p:guide pos="631"/>
        <p:guide pos="1020"/>
        <p:guide pos="5389"/>
        <p:guide pos="3120"/>
        <p:guide pos="219"/>
        <p:guide pos="3292"/>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9D065-03A5-4C09-9A36-A973175AAF75}" type="datetimeFigureOut">
              <a:rPr lang="en-GB" smtClean="0"/>
              <a:pPr/>
              <a:t>06/06/2017</a:t>
            </a:fld>
            <a:endParaRPr lang="en-GB"/>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F99DCF-A131-4957-829E-DFB5C8C3EC8F}" type="slidenum">
              <a:rPr lang="en-GB" smtClean="0"/>
              <a:pPr/>
              <a:t>‹#›</a:t>
            </a:fld>
            <a:endParaRPr lang="en-GB"/>
          </a:p>
        </p:txBody>
      </p:sp>
    </p:spTree>
    <p:extLst>
      <p:ext uri="{BB962C8B-B14F-4D97-AF65-F5344CB8AC3E}">
        <p14:creationId xmlns:p14="http://schemas.microsoft.com/office/powerpoint/2010/main" val="69548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6BA62-811F-4EF4-9902-E85C1ECE0928}" type="datetimeFigureOut">
              <a:rPr lang="sv-SE" smtClean="0"/>
              <a:t>2017-06-06</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9DF0A-BCA5-406B-9C57-C502FDB48A7C}" type="slidenum">
              <a:rPr lang="sv-SE" smtClean="0"/>
              <a:t>‹#›</a:t>
            </a:fld>
            <a:endParaRPr lang="sv-SE"/>
          </a:p>
        </p:txBody>
      </p:sp>
    </p:spTree>
    <p:extLst>
      <p:ext uri="{BB962C8B-B14F-4D97-AF65-F5344CB8AC3E}">
        <p14:creationId xmlns:p14="http://schemas.microsoft.com/office/powerpoint/2010/main" val="529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latshållare för bildobjekt 1"/>
          <p:cNvSpPr>
            <a:spLocks noGrp="1" noRot="1" noChangeAspect="1" noTextEdit="1"/>
          </p:cNvSpPr>
          <p:nvPr>
            <p:ph type="sldImg"/>
          </p:nvPr>
        </p:nvSpPr>
        <p:spPr>
          <a:ln/>
        </p:spPr>
      </p:sp>
      <p:sp>
        <p:nvSpPr>
          <p:cNvPr id="11776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latin typeface="Arial" charset="0"/>
            </a:endParaRPr>
          </a:p>
        </p:txBody>
      </p:sp>
      <p:sp>
        <p:nvSpPr>
          <p:cNvPr id="11776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798A5F-164E-4D84-AB72-5466F310CC58}" type="slidenum">
              <a:rPr lang="sv-SE" altLang="sv-SE" smtClean="0"/>
              <a:pPr eaLnBrk="1" hangingPunct="1">
                <a:spcBef>
                  <a:spcPct val="0"/>
                </a:spcBef>
              </a:pPr>
              <a:t>2</a:t>
            </a:fld>
            <a:endParaRPr lang="sv-SE" alt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Platshållare för bildobjekt 1"/>
          <p:cNvSpPr>
            <a:spLocks noGrp="1" noRot="1" noChangeAspect="1" noTextEdit="1"/>
          </p:cNvSpPr>
          <p:nvPr>
            <p:ph type="sldImg"/>
          </p:nvPr>
        </p:nvSpPr>
        <p:spPr>
          <a:ln/>
        </p:spPr>
      </p:sp>
      <p:sp>
        <p:nvSpPr>
          <p:cNvPr id="11878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latin typeface="Times" charset="0"/>
              <a:ea typeface="ＭＳ Ｐゴシック" pitchFamily="34" charset="-128"/>
            </a:endParaRPr>
          </a:p>
        </p:txBody>
      </p:sp>
      <p:sp>
        <p:nvSpPr>
          <p:cNvPr id="11878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7BB2D2-D648-4D39-B6A9-ACB9EC635974}" type="slidenum">
              <a:rPr lang="sv-SE" altLang="sv-SE" smtClean="0">
                <a:solidFill>
                  <a:srgbClr val="000000"/>
                </a:solidFill>
              </a:rPr>
              <a:pPr eaLnBrk="1" hangingPunct="1">
                <a:spcBef>
                  <a:spcPct val="0"/>
                </a:spcBef>
              </a:pPr>
              <a:t>3</a:t>
            </a:fld>
            <a:endParaRPr lang="sv-SE" altLang="sv-SE"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183" y="4343913"/>
            <a:ext cx="5029635"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v-SE"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en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5915106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ktangel 13"/>
          <p:cNvSpPr/>
          <p:nvPr userDrawn="1"/>
        </p:nvSpPr>
        <p:spPr bwMode="gray">
          <a:xfrm>
            <a:off x="0" y="3613150"/>
            <a:ext cx="9144000" cy="324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sv-SE" smtClean="0"/>
              <a:t>Klicka här för att ändra format</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dirty="0"/>
          </a:p>
        </p:txBody>
      </p:sp>
      <p:pic>
        <p:nvPicPr>
          <p:cNvPr id="1026" name="Picture 2" descr="http://intra.kth.se/polopoly_fs/1.383275!/image/KTH_pngs.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ruta 5"/>
          <p:cNvSpPr txBox="1"/>
          <p:nvPr userDrawn="1"/>
        </p:nvSpPr>
        <p:spPr>
          <a:xfrm>
            <a:off x="7103422" y="263482"/>
            <a:ext cx="1779654" cy="430887"/>
          </a:xfrm>
          <a:prstGeom prst="rect">
            <a:avLst/>
          </a:prstGeom>
          <a:noFill/>
        </p:spPr>
        <p:txBody>
          <a:bodyPr wrap="none" rtlCol="0">
            <a:spAutoFit/>
          </a:bodyPr>
          <a:lstStyle/>
          <a:p>
            <a:r>
              <a:rPr lang="sv-SE" sz="1100" b="1" dirty="0" smtClean="0"/>
              <a:t>KTH ROYAL INSTITUTE</a:t>
            </a:r>
            <a:br>
              <a:rPr lang="sv-SE" sz="1100" b="1" dirty="0" smtClean="0"/>
            </a:br>
            <a:r>
              <a:rPr lang="sv-SE" sz="1100" b="1" dirty="0" smtClean="0"/>
              <a:t>OF</a:t>
            </a:r>
            <a:r>
              <a:rPr lang="sv-SE" sz="1100" b="1" baseline="0" dirty="0" smtClean="0"/>
              <a:t> TECHNOLOGY</a:t>
            </a:r>
            <a:endParaRPr lang="sv-SE" sz="1100" b="1" dirty="0"/>
          </a:p>
        </p:txBody>
      </p:sp>
    </p:spTree>
    <p:extLst>
      <p:ext uri="{BB962C8B-B14F-4D97-AF65-F5344CB8AC3E}">
        <p14:creationId xmlns:p14="http://schemas.microsoft.com/office/powerpoint/2010/main" val="34048024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tshållare för innehåll 2"/>
          <p:cNvSpPr>
            <a:spLocks noGrp="1"/>
          </p:cNvSpPr>
          <p:nvPr>
            <p:ph idx="1"/>
          </p:nvPr>
        </p:nvSpPr>
        <p:spPr>
          <a:xfrm>
            <a:off x="1619250" y="1582739"/>
            <a:ext cx="6935788" cy="407828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8"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solidFill>
                  <a:schemeClr val="tx1"/>
                </a:solidFill>
              </a:defRPr>
            </a:lvl1pPr>
          </a:lstStyle>
          <a:p>
            <a:fld id="{CFCB38AA-14D0-4B67-BE5B-608C5A8A7489}" type="datetimeFigureOut">
              <a:rPr lang="sv-SE" smtClean="0"/>
              <a:pPr/>
              <a:t>2017-06-06</a:t>
            </a:fld>
            <a:endParaRPr lang="sv-SE"/>
          </a:p>
        </p:txBody>
      </p:sp>
      <p:sp>
        <p:nvSpPr>
          <p:cNvPr id="14" name="Platshållare för bildnummer 5"/>
          <p:cNvSpPr>
            <a:spLocks noGrp="1"/>
          </p:cNvSpPr>
          <p:nvPr>
            <p:ph type="sldNum" sz="quarter" idx="12"/>
          </p:nvPr>
        </p:nvSpPr>
        <p:spPr>
          <a:xfrm>
            <a:off x="8172399" y="6301410"/>
            <a:ext cx="531863" cy="365125"/>
          </a:xfrm>
        </p:spPr>
        <p:txBody>
          <a:bodyPr/>
          <a:lstStyle>
            <a:lvl1pPr>
              <a:defRPr sz="1100">
                <a:solidFill>
                  <a:schemeClr val="tx1"/>
                </a:solidFill>
              </a:defRPr>
            </a:lvl1pPr>
          </a:lstStyle>
          <a:p>
            <a:fld id="{680D72F4-1C41-4187-A4BC-492CF086CF40}" type="slidenum">
              <a:rPr lang="sv-SE" smtClean="0"/>
              <a:pPr/>
              <a:t>‹#›</a:t>
            </a:fld>
            <a:endParaRPr lang="sv-SE"/>
          </a:p>
        </p:txBody>
      </p:sp>
      <p:sp>
        <p:nvSpPr>
          <p:cNvPr id="15"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tx1"/>
                </a:solidFill>
              </a:defRPr>
            </a:lvl1pPr>
          </a:lstStyle>
          <a:p>
            <a:endParaRPr lang="sv-SE" dirty="0"/>
          </a:p>
        </p:txBody>
      </p:sp>
    </p:spTree>
    <p:extLst>
      <p:ext uri="{BB962C8B-B14F-4D97-AF65-F5344CB8AC3E}">
        <p14:creationId xmlns:p14="http://schemas.microsoft.com/office/powerpoint/2010/main" val="1111996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cxnSp>
        <p:nvCxnSpPr>
          <p:cNvPr id="4" name="Straight Connector 17"/>
          <p:cNvCxnSpPr/>
          <p:nvPr userDrawn="1"/>
        </p:nvCxnSpPr>
        <p:spPr bwMode="auto">
          <a:xfrm>
            <a:off x="293688" y="6432550"/>
            <a:ext cx="8588375" cy="0"/>
          </a:xfrm>
          <a:prstGeom prst="line">
            <a:avLst/>
          </a:prstGeom>
          <a:ln>
            <a:solidFill>
              <a:schemeClr val="accent2"/>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 name="Rubrik 1"/>
          <p:cNvSpPr>
            <a:spLocks noGrp="1"/>
          </p:cNvSpPr>
          <p:nvPr>
            <p:ph type="title"/>
          </p:nvPr>
        </p:nvSpPr>
        <p:spPr/>
        <p:txBody>
          <a:bodyPr/>
          <a:lstStyle/>
          <a:p>
            <a:r>
              <a:rPr lang="sv-SE" smtClean="0"/>
              <a:t>Klicka här för att ändra format</a:t>
            </a:r>
            <a:endParaRPr lang="sv-SE"/>
          </a:p>
        </p:txBody>
      </p:sp>
      <p:sp>
        <p:nvSpPr>
          <p:cNvPr id="7" name="Platshållare för innehåll 6"/>
          <p:cNvSpPr>
            <a:spLocks noGrp="1"/>
          </p:cNvSpPr>
          <p:nvPr>
            <p:ph sz="quarter" idx="13"/>
          </p:nvPr>
        </p:nvSpPr>
        <p:spPr>
          <a:xfrm>
            <a:off x="1822012" y="1874603"/>
            <a:ext cx="6862738" cy="405945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2"/>
          <p:cNvSpPr>
            <a:spLocks noGrp="1"/>
          </p:cNvSpPr>
          <p:nvPr>
            <p:ph type="dt" sz="half" idx="14"/>
          </p:nvPr>
        </p:nvSpPr>
        <p:spPr/>
        <p:txBody>
          <a:bodyPr/>
          <a:lstStyle>
            <a:lvl1pPr defTabSz="914400">
              <a:defRPr>
                <a:ea typeface="+mn-ea"/>
                <a:cs typeface="+mn-cs"/>
              </a:defRPr>
            </a:lvl1pPr>
          </a:lstStyle>
          <a:p>
            <a:pPr>
              <a:defRPr/>
            </a:pPr>
            <a:fld id="{F6933665-FA75-4E09-814C-94F559FB84F0}" type="datetime1">
              <a:rPr lang="sv-SE"/>
              <a:pPr>
                <a:defRPr/>
              </a:pPr>
              <a:t>2017-06-06</a:t>
            </a:fld>
            <a:endParaRPr lang="sv-SE"/>
          </a:p>
        </p:txBody>
      </p:sp>
      <p:sp>
        <p:nvSpPr>
          <p:cNvPr id="6" name="Platshållare för sidfot 3"/>
          <p:cNvSpPr>
            <a:spLocks noGrp="1"/>
          </p:cNvSpPr>
          <p:nvPr>
            <p:ph type="ftr" sz="quarter" idx="15"/>
          </p:nvPr>
        </p:nvSpPr>
        <p:spPr/>
        <p:txBody>
          <a:bodyPr/>
          <a:lstStyle>
            <a:lvl1pPr defTabSz="914400">
              <a:defRPr>
                <a:ea typeface="+mn-ea"/>
                <a:cs typeface="+mn-cs"/>
              </a:defRPr>
            </a:lvl1pPr>
          </a:lstStyle>
          <a:p>
            <a:pPr>
              <a:defRPr/>
            </a:pPr>
            <a:r>
              <a:rPr lang="en-US"/>
              <a:t>KTH Royal Institute of Technology • www.kth.se </a:t>
            </a:r>
            <a:endParaRPr lang="sv-SE"/>
          </a:p>
        </p:txBody>
      </p:sp>
      <p:sp>
        <p:nvSpPr>
          <p:cNvPr id="8" name="Platshållare för bildnummer 4"/>
          <p:cNvSpPr>
            <a:spLocks noGrp="1"/>
          </p:cNvSpPr>
          <p:nvPr>
            <p:ph type="sldNum" sz="quarter" idx="16"/>
          </p:nvPr>
        </p:nvSpPr>
        <p:spPr/>
        <p:txBody>
          <a:bodyPr/>
          <a:lstStyle>
            <a:lvl1pPr defTabSz="914400">
              <a:defRPr>
                <a:ea typeface="+mn-ea"/>
                <a:cs typeface="+mn-cs"/>
              </a:defRPr>
            </a:lvl1pPr>
          </a:lstStyle>
          <a:p>
            <a:pPr>
              <a:defRPr/>
            </a:pPr>
            <a:fld id="{445B340A-3D6E-469D-B3E6-F1ACE87B7017}" type="slidenum">
              <a:rPr lang="sv-SE"/>
              <a:pPr>
                <a:defRPr/>
              </a:pPr>
              <a:t>‹#›</a:t>
            </a:fld>
            <a:endParaRPr lang="sv-SE"/>
          </a:p>
        </p:txBody>
      </p:sp>
    </p:spTree>
    <p:extLst>
      <p:ext uri="{BB962C8B-B14F-4D97-AF65-F5344CB8AC3E}">
        <p14:creationId xmlns:p14="http://schemas.microsoft.com/office/powerpoint/2010/main" val="3201680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C97D8572-E9CB-43F7-8D61-B866A9ED49BB}" type="datetime1">
              <a:rPr lang="sv-SE" altLang="sv-SE"/>
              <a:pPr>
                <a:defRPr/>
              </a:pPr>
              <a:t>2017-06-06</a:t>
            </a:fld>
            <a:endParaRPr lang="sv-SE" altLang="sv-SE" sz="1000"/>
          </a:p>
        </p:txBody>
      </p:sp>
    </p:spTree>
    <p:extLst>
      <p:ext uri="{BB962C8B-B14F-4D97-AF65-F5344CB8AC3E}">
        <p14:creationId xmlns:p14="http://schemas.microsoft.com/office/powerpoint/2010/main" val="135796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ktangel 13"/>
          <p:cNvSpPr/>
          <p:nvPr userDrawn="1"/>
        </p:nvSpPr>
        <p:spPr bwMode="gray">
          <a:xfrm>
            <a:off x="0" y="3613150"/>
            <a:ext cx="9144000" cy="3244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sv-SE" smtClean="0"/>
              <a:t>Klicka här för att ändra format</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dirty="0"/>
          </a:p>
        </p:txBody>
      </p:sp>
      <p:pic>
        <p:nvPicPr>
          <p:cNvPr id="1026" name="Picture 2" descr="http://intra.kth.se/polopoly_fs/1.383275!/image/KTH_png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1633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6"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7" name="Platshållare för innehåll 2"/>
          <p:cNvSpPr>
            <a:spLocks noGrp="1"/>
          </p:cNvSpPr>
          <p:nvPr>
            <p:ph idx="1"/>
          </p:nvPr>
        </p:nvSpPr>
        <p:spPr>
          <a:xfrm>
            <a:off x="1619250" y="1582739"/>
            <a:ext cx="6935788" cy="407828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8"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2017-06-06</a:t>
            </a:fld>
            <a:endParaRPr lang="sv-SE"/>
          </a:p>
        </p:txBody>
      </p:sp>
      <p:sp>
        <p:nvSpPr>
          <p:cNvPr id="9"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0"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1826639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9" name="Platshållare för bild 8"/>
          <p:cNvSpPr>
            <a:spLocks noGrp="1"/>
          </p:cNvSpPr>
          <p:nvPr>
            <p:ph type="pic" sz="quarter" idx="13"/>
          </p:nvPr>
        </p:nvSpPr>
        <p:spPr>
          <a:xfrm>
            <a:off x="5226050" y="1582739"/>
            <a:ext cx="3328988" cy="4078286"/>
          </a:xfrm>
        </p:spPr>
        <p:txBody>
          <a:bodyPr/>
          <a:lstStyle/>
          <a:p>
            <a:r>
              <a:rPr lang="sv-SE" smtClean="0"/>
              <a:t>Klicka på ikonen för att lägga till en bild</a:t>
            </a:r>
            <a:endParaRPr lang="en-GB"/>
          </a:p>
        </p:txBody>
      </p:sp>
      <p:sp>
        <p:nvSpPr>
          <p:cNvPr id="8"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2017-06-06</a:t>
            </a:fld>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18342031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8" name="Platshållare för diagram 7"/>
          <p:cNvSpPr>
            <a:spLocks noGrp="1"/>
          </p:cNvSpPr>
          <p:nvPr>
            <p:ph type="chart" sz="quarter" idx="13"/>
          </p:nvPr>
        </p:nvSpPr>
        <p:spPr>
          <a:xfrm>
            <a:off x="5226050" y="1582740"/>
            <a:ext cx="3328988" cy="4078286"/>
          </a:xfrm>
        </p:spPr>
        <p:txBody>
          <a:bodyPr>
            <a:normAutofit/>
          </a:bodyPr>
          <a:lstStyle>
            <a:lvl1pPr>
              <a:defRPr sz="1400"/>
            </a:lvl1pPr>
          </a:lstStyle>
          <a:p>
            <a:r>
              <a:rPr lang="sv-SE" smtClean="0"/>
              <a:t>Klicka på ikonen för att lägga till ett diagram</a:t>
            </a:r>
            <a:endParaRPr lang="en-GB"/>
          </a:p>
        </p:txBody>
      </p:sp>
      <p:sp>
        <p:nvSpPr>
          <p:cNvPr id="9"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2017-06-06</a:t>
            </a:fld>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9114957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226050" y="1582739"/>
            <a:ext cx="3328988" cy="4078286"/>
          </a:xfrm>
        </p:spPr>
        <p:txBody>
          <a:bodyPr/>
          <a:lstStyle/>
          <a:p>
            <a:r>
              <a:rPr lang="sv-SE" smtClean="0"/>
              <a:t>Klicka på ikonen för att lägga till en bild</a:t>
            </a:r>
            <a:endParaRPr lang="en-GB" dirty="0"/>
          </a:p>
        </p:txBody>
      </p:sp>
      <p:sp>
        <p:nvSpPr>
          <p:cNvPr id="8" name="Platshållare för bild 8"/>
          <p:cNvSpPr>
            <a:spLocks noGrp="1"/>
          </p:cNvSpPr>
          <p:nvPr>
            <p:ph type="pic" sz="quarter" idx="14"/>
          </p:nvPr>
        </p:nvSpPr>
        <p:spPr>
          <a:xfrm>
            <a:off x="1619250" y="1582739"/>
            <a:ext cx="3328988" cy="4078286"/>
          </a:xfrm>
        </p:spPr>
        <p:txBody>
          <a:bodyPr/>
          <a:lstStyle/>
          <a:p>
            <a:r>
              <a:rPr lang="sv-SE" smtClean="0"/>
              <a:t>Klicka på ikonen för att lägga till en bild</a:t>
            </a:r>
            <a:endParaRPr lang="en-GB" dirty="0"/>
          </a:p>
        </p:txBody>
      </p:sp>
      <p:sp>
        <p:nvSpPr>
          <p:cNvPr id="10"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11"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2017-06-06</a:t>
            </a:fld>
            <a:endParaRPr lang="sv-SE"/>
          </a:p>
        </p:txBody>
      </p:sp>
      <p:sp>
        <p:nvSpPr>
          <p:cNvPr id="12"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3"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4007369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0639" y="1582739"/>
            <a:ext cx="9208426" cy="4713858"/>
          </a:xfrm>
          <a:custGeom>
            <a:avLst/>
            <a:gdLst>
              <a:gd name="connsiteX0" fmla="*/ 708568 w 9144000"/>
              <a:gd name="connsiteY0" fmla="*/ 0 h 4251325"/>
              <a:gd name="connsiteX1" fmla="*/ 9144000 w 9144000"/>
              <a:gd name="connsiteY1" fmla="*/ 0 h 4251325"/>
              <a:gd name="connsiteX2" fmla="*/ 9144000 w 9144000"/>
              <a:gd name="connsiteY2" fmla="*/ 0 h 4251325"/>
              <a:gd name="connsiteX3" fmla="*/ 9144000 w 9144000"/>
              <a:gd name="connsiteY3" fmla="*/ 3542757 h 4251325"/>
              <a:gd name="connsiteX4" fmla="*/ 8435432 w 9144000"/>
              <a:gd name="connsiteY4" fmla="*/ 4251325 h 4251325"/>
              <a:gd name="connsiteX5" fmla="*/ 0 w 9144000"/>
              <a:gd name="connsiteY5" fmla="*/ 4251325 h 4251325"/>
              <a:gd name="connsiteX6" fmla="*/ 0 w 9144000"/>
              <a:gd name="connsiteY6" fmla="*/ 4251325 h 4251325"/>
              <a:gd name="connsiteX7" fmla="*/ 0 w 9144000"/>
              <a:gd name="connsiteY7" fmla="*/ 708568 h 4251325"/>
              <a:gd name="connsiteX8" fmla="*/ 708568 w 9144000"/>
              <a:gd name="connsiteY8" fmla="*/ 0 h 4251325"/>
              <a:gd name="connsiteX0" fmla="*/ 180030 w 9301262"/>
              <a:gd name="connsiteY0" fmla="*/ 0 h 4260850"/>
              <a:gd name="connsiteX1" fmla="*/ 9301262 w 9301262"/>
              <a:gd name="connsiteY1" fmla="*/ 9525 h 4260850"/>
              <a:gd name="connsiteX2" fmla="*/ 9301262 w 9301262"/>
              <a:gd name="connsiteY2" fmla="*/ 9525 h 4260850"/>
              <a:gd name="connsiteX3" fmla="*/ 9301262 w 9301262"/>
              <a:gd name="connsiteY3" fmla="*/ 3552282 h 4260850"/>
              <a:gd name="connsiteX4" fmla="*/ 8592694 w 9301262"/>
              <a:gd name="connsiteY4" fmla="*/ 4260850 h 4260850"/>
              <a:gd name="connsiteX5" fmla="*/ 157262 w 9301262"/>
              <a:gd name="connsiteY5" fmla="*/ 4260850 h 4260850"/>
              <a:gd name="connsiteX6" fmla="*/ 157262 w 9301262"/>
              <a:gd name="connsiteY6" fmla="*/ 4260850 h 4260850"/>
              <a:gd name="connsiteX7" fmla="*/ 157262 w 9301262"/>
              <a:gd name="connsiteY7" fmla="*/ 718093 h 4260850"/>
              <a:gd name="connsiteX8" fmla="*/ 180030 w 9301262"/>
              <a:gd name="connsiteY8" fmla="*/ 0 h 4260850"/>
              <a:gd name="connsiteX0" fmla="*/ 23406 w 9144638"/>
              <a:gd name="connsiteY0" fmla="*/ 0 h 4260850"/>
              <a:gd name="connsiteX1" fmla="*/ 9144638 w 9144638"/>
              <a:gd name="connsiteY1" fmla="*/ 9525 h 4260850"/>
              <a:gd name="connsiteX2" fmla="*/ 9144638 w 9144638"/>
              <a:gd name="connsiteY2" fmla="*/ 9525 h 4260850"/>
              <a:gd name="connsiteX3" fmla="*/ 9144638 w 9144638"/>
              <a:gd name="connsiteY3" fmla="*/ 3552282 h 4260850"/>
              <a:gd name="connsiteX4" fmla="*/ 8436070 w 9144638"/>
              <a:gd name="connsiteY4" fmla="*/ 4260850 h 4260850"/>
              <a:gd name="connsiteX5" fmla="*/ 638 w 9144638"/>
              <a:gd name="connsiteY5" fmla="*/ 4260850 h 4260850"/>
              <a:gd name="connsiteX6" fmla="*/ 638 w 9144638"/>
              <a:gd name="connsiteY6" fmla="*/ 4260850 h 4260850"/>
              <a:gd name="connsiteX7" fmla="*/ 638 w 9144638"/>
              <a:gd name="connsiteY7" fmla="*/ 718093 h 4260850"/>
              <a:gd name="connsiteX8" fmla="*/ 23406 w 9144638"/>
              <a:gd name="connsiteY8" fmla="*/ 0 h 4260850"/>
              <a:gd name="connsiteX0" fmla="*/ 11705 w 9161512"/>
              <a:gd name="connsiteY0" fmla="*/ 9525 h 4251325"/>
              <a:gd name="connsiteX1" fmla="*/ 9161512 w 9161512"/>
              <a:gd name="connsiteY1" fmla="*/ 0 h 4251325"/>
              <a:gd name="connsiteX2" fmla="*/ 9161512 w 9161512"/>
              <a:gd name="connsiteY2" fmla="*/ 0 h 4251325"/>
              <a:gd name="connsiteX3" fmla="*/ 9161512 w 9161512"/>
              <a:gd name="connsiteY3" fmla="*/ 3542757 h 4251325"/>
              <a:gd name="connsiteX4" fmla="*/ 8452944 w 9161512"/>
              <a:gd name="connsiteY4" fmla="*/ 4251325 h 4251325"/>
              <a:gd name="connsiteX5" fmla="*/ 17512 w 9161512"/>
              <a:gd name="connsiteY5" fmla="*/ 4251325 h 4251325"/>
              <a:gd name="connsiteX6" fmla="*/ 17512 w 9161512"/>
              <a:gd name="connsiteY6" fmla="*/ 4251325 h 4251325"/>
              <a:gd name="connsiteX7" fmla="*/ 17512 w 9161512"/>
              <a:gd name="connsiteY7" fmla="*/ 708568 h 4251325"/>
              <a:gd name="connsiteX8" fmla="*/ 11705 w 9161512"/>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8441308 w 9149876"/>
              <a:gd name="connsiteY4" fmla="*/ 42513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1316608 w 9149876"/>
              <a:gd name="connsiteY4" fmla="*/ 39465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542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23432 w 9156700"/>
              <a:gd name="connsiteY4" fmla="*/ 39465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0 w 9156700"/>
              <a:gd name="connsiteY6" fmla="*/ 4270375 h 4270375"/>
              <a:gd name="connsiteX7" fmla="*/ 12700 w 9156700"/>
              <a:gd name="connsiteY7" fmla="*/ 708568 h 4270375"/>
              <a:gd name="connsiteX8" fmla="*/ 6893 w 9156700"/>
              <a:gd name="connsiteY8" fmla="*/ 9525 h 427037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084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211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57675 h 4283160"/>
              <a:gd name="connsiteX7" fmla="*/ 12700 w 9156700"/>
              <a:gd name="connsiteY7" fmla="*/ 708568 h 4283160"/>
              <a:gd name="connsiteX8" fmla="*/ 6893 w 9156700"/>
              <a:gd name="connsiteY8" fmla="*/ 9525 h 4283160"/>
              <a:gd name="connsiteX0" fmla="*/ 13243 w 9163050"/>
              <a:gd name="connsiteY0" fmla="*/ 9525 h 4295946"/>
              <a:gd name="connsiteX1" fmla="*/ 9163050 w 9163050"/>
              <a:gd name="connsiteY1" fmla="*/ 0 h 4295946"/>
              <a:gd name="connsiteX2" fmla="*/ 9163050 w 9163050"/>
              <a:gd name="connsiteY2" fmla="*/ 0 h 4295946"/>
              <a:gd name="connsiteX3" fmla="*/ 9163050 w 9163050"/>
              <a:gd name="connsiteY3" fmla="*/ 3923757 h 4295946"/>
              <a:gd name="connsiteX4" fmla="*/ 1348832 w 9163050"/>
              <a:gd name="connsiteY4" fmla="*/ 3921125 h 4295946"/>
              <a:gd name="connsiteX5" fmla="*/ 1209675 w 9163050"/>
              <a:gd name="connsiteY5" fmla="*/ 4283160 h 4295946"/>
              <a:gd name="connsiteX6" fmla="*/ 0 w 9163050"/>
              <a:gd name="connsiteY6" fmla="*/ 4295946 h 4295946"/>
              <a:gd name="connsiteX7" fmla="*/ 19050 w 9163050"/>
              <a:gd name="connsiteY7" fmla="*/ 708568 h 4295946"/>
              <a:gd name="connsiteX8" fmla="*/ 13243 w 9163050"/>
              <a:gd name="connsiteY8" fmla="*/ 9525 h 4295946"/>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1 h 4283160"/>
              <a:gd name="connsiteX7" fmla="*/ 12700 w 9156700"/>
              <a:gd name="connsiteY7" fmla="*/ 708568 h 4283160"/>
              <a:gd name="connsiteX8" fmla="*/ 6893 w 9156700"/>
              <a:gd name="connsiteY8" fmla="*/ 9525 h 4283160"/>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2 h 4283160"/>
              <a:gd name="connsiteX7" fmla="*/ 12700 w 9156700"/>
              <a:gd name="connsiteY7" fmla="*/ 708568 h 4283160"/>
              <a:gd name="connsiteX8" fmla="*/ 6893 w 9156700"/>
              <a:gd name="connsiteY8" fmla="*/ 9525 h 4283160"/>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30693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59604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6812"/>
              <a:gd name="connsiteX1" fmla="*/ 9156700 w 9156700"/>
              <a:gd name="connsiteY1" fmla="*/ 0 h 4276812"/>
              <a:gd name="connsiteX2" fmla="*/ 9156700 w 9156700"/>
              <a:gd name="connsiteY2" fmla="*/ 0 h 4276812"/>
              <a:gd name="connsiteX3" fmla="*/ 9156700 w 9156700"/>
              <a:gd name="connsiteY3" fmla="*/ 3923757 h 4276812"/>
              <a:gd name="connsiteX4" fmla="*/ 1342482 w 9156700"/>
              <a:gd name="connsiteY4" fmla="*/ 3959604 h 4276812"/>
              <a:gd name="connsiteX5" fmla="*/ 1203325 w 9156700"/>
              <a:gd name="connsiteY5" fmla="*/ 4267882 h 4276812"/>
              <a:gd name="connsiteX6" fmla="*/ 0 w 9156700"/>
              <a:gd name="connsiteY6" fmla="*/ 4276812 h 4276812"/>
              <a:gd name="connsiteX7" fmla="*/ 12700 w 9156700"/>
              <a:gd name="connsiteY7" fmla="*/ 708568 h 4276812"/>
              <a:gd name="connsiteX8" fmla="*/ 6893 w 9156700"/>
              <a:gd name="connsiteY8" fmla="*/ 9525 h 427681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69276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54641"/>
              <a:gd name="connsiteY0" fmla="*/ 9525 h 4267882"/>
              <a:gd name="connsiteX1" fmla="*/ 9149876 w 9154641"/>
              <a:gd name="connsiteY1" fmla="*/ 0 h 4267882"/>
              <a:gd name="connsiteX2" fmla="*/ 9149876 w 9154641"/>
              <a:gd name="connsiteY2" fmla="*/ 0 h 4267882"/>
              <a:gd name="connsiteX3" fmla="*/ 9154641 w 9154641"/>
              <a:gd name="connsiteY3" fmla="*/ 3952802 h 4267882"/>
              <a:gd name="connsiteX4" fmla="*/ 1338039 w 9154641"/>
              <a:gd name="connsiteY4" fmla="*/ 3954857 h 4267882"/>
              <a:gd name="connsiteX5" fmla="*/ 1196501 w 9154641"/>
              <a:gd name="connsiteY5" fmla="*/ 4267882 h 4267882"/>
              <a:gd name="connsiteX6" fmla="*/ 2701 w 9154641"/>
              <a:gd name="connsiteY6" fmla="*/ 4264722 h 4267882"/>
              <a:gd name="connsiteX7" fmla="*/ 5876 w 9154641"/>
              <a:gd name="connsiteY7" fmla="*/ 708568 h 4267882"/>
              <a:gd name="connsiteX8" fmla="*/ 69 w 9154641"/>
              <a:gd name="connsiteY8" fmla="*/ 9525 h 4267882"/>
              <a:gd name="connsiteX0" fmla="*/ 69 w 9154641"/>
              <a:gd name="connsiteY0" fmla="*/ 0 h 4277584"/>
              <a:gd name="connsiteX1" fmla="*/ 9149876 w 9154641"/>
              <a:gd name="connsiteY1" fmla="*/ 9702 h 4277584"/>
              <a:gd name="connsiteX2" fmla="*/ 9149876 w 9154641"/>
              <a:gd name="connsiteY2" fmla="*/ 9702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174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0600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7847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19844 w 9150032"/>
              <a:gd name="connsiteY4" fmla="*/ 3967847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5 w 9150032"/>
              <a:gd name="connsiteY4" fmla="*/ 3960599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3115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3115 w 9150032"/>
              <a:gd name="connsiteY5" fmla="*/ 4275168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4831"/>
              <a:gd name="connsiteX1" fmla="*/ 9149876 w 9150032"/>
              <a:gd name="connsiteY1" fmla="*/ 9702 h 4284831"/>
              <a:gd name="connsiteX2" fmla="*/ 9149876 w 9150032"/>
              <a:gd name="connsiteY2" fmla="*/ 89 h 4284831"/>
              <a:gd name="connsiteX3" fmla="*/ 9141983 w 9150032"/>
              <a:gd name="connsiteY3" fmla="*/ 3960138 h 4284831"/>
              <a:gd name="connsiteX4" fmla="*/ 1326965 w 9150032"/>
              <a:gd name="connsiteY4" fmla="*/ 3960599 h 4284831"/>
              <a:gd name="connsiteX5" fmla="*/ 1210742 w 9150032"/>
              <a:gd name="connsiteY5" fmla="*/ 4284831 h 4284831"/>
              <a:gd name="connsiteX6" fmla="*/ 2701 w 9150032"/>
              <a:gd name="connsiteY6" fmla="*/ 4279257 h 4284831"/>
              <a:gd name="connsiteX7" fmla="*/ 5876 w 9150032"/>
              <a:gd name="connsiteY7" fmla="*/ 718270 h 4284831"/>
              <a:gd name="connsiteX8" fmla="*/ 69 w 9150032"/>
              <a:gd name="connsiteY8" fmla="*/ 0 h 4284831"/>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4089"/>
              <a:gd name="connsiteX1" fmla="*/ 9149876 w 9150032"/>
              <a:gd name="connsiteY1" fmla="*/ 9702 h 4284089"/>
              <a:gd name="connsiteX2" fmla="*/ 9149876 w 9150032"/>
              <a:gd name="connsiteY2" fmla="*/ 89 h 4284089"/>
              <a:gd name="connsiteX3" fmla="*/ 9141983 w 9150032"/>
              <a:gd name="connsiteY3" fmla="*/ 3960138 h 4284089"/>
              <a:gd name="connsiteX4" fmla="*/ 1326965 w 9150032"/>
              <a:gd name="connsiteY4" fmla="*/ 3960599 h 4284089"/>
              <a:gd name="connsiteX5" fmla="*/ 1213116 w 9150032"/>
              <a:gd name="connsiteY5" fmla="*/ 4282416 h 4284089"/>
              <a:gd name="connsiteX6" fmla="*/ 2701 w 9150032"/>
              <a:gd name="connsiteY6" fmla="*/ 4284089 h 4284089"/>
              <a:gd name="connsiteX7" fmla="*/ 5876 w 9150032"/>
              <a:gd name="connsiteY7" fmla="*/ 718270 h 4284089"/>
              <a:gd name="connsiteX8" fmla="*/ 69 w 9150032"/>
              <a:gd name="connsiteY8" fmla="*/ 0 h 4284089"/>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5075 w 9150032"/>
              <a:gd name="connsiteY6" fmla="*/ 4281672 h 4282416"/>
              <a:gd name="connsiteX7" fmla="*/ 5876 w 9150032"/>
              <a:gd name="connsiteY7" fmla="*/ 718270 h 4282416"/>
              <a:gd name="connsiteX8" fmla="*/ 69 w 9150032"/>
              <a:gd name="connsiteY8" fmla="*/ 0 h 4282416"/>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5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2219 w 9150032"/>
              <a:gd name="connsiteY4" fmla="*/ 3970263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7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31714 w 9150006"/>
              <a:gd name="connsiteY4" fmla="*/ 3963015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17134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07470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5733 w 9150006"/>
              <a:gd name="connsiteY5" fmla="*/ 4005054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3360 w 9150006"/>
              <a:gd name="connsiteY5" fmla="*/ 4002638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213854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196100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65541"/>
              <a:gd name="connsiteX1" fmla="*/ 9150613 w 9152201"/>
              <a:gd name="connsiteY1" fmla="*/ 9702 h 4265541"/>
              <a:gd name="connsiteX2" fmla="*/ 9150613 w 9152201"/>
              <a:gd name="connsiteY2" fmla="*/ 89 h 4265541"/>
              <a:gd name="connsiteX3" fmla="*/ 9140347 w 9152201"/>
              <a:gd name="connsiteY3" fmla="*/ 3967387 h 4265541"/>
              <a:gd name="connsiteX4" fmla="*/ 1344317 w 9152201"/>
              <a:gd name="connsiteY4" fmla="*/ 3963016 h 4265541"/>
              <a:gd name="connsiteX5" fmla="*/ 1269350 w 9152201"/>
              <a:gd name="connsiteY5" fmla="*/ 4009885 h 4265541"/>
              <a:gd name="connsiteX6" fmla="*/ 1262230 w 9152201"/>
              <a:gd name="connsiteY6" fmla="*/ 4220084 h 4265541"/>
              <a:gd name="connsiteX7" fmla="*/ 1196100 w 9152201"/>
              <a:gd name="connsiteY7" fmla="*/ 4258492 h 4265541"/>
              <a:gd name="connsiteX8" fmla="*/ 4376 w 9152201"/>
              <a:gd name="connsiteY8" fmla="*/ 4265541 h 4265541"/>
              <a:gd name="connsiteX9" fmla="*/ 6613 w 9152201"/>
              <a:gd name="connsiteY9" fmla="*/ 718270 h 4265541"/>
              <a:gd name="connsiteX10" fmla="*/ 806 w 9152201"/>
              <a:gd name="connsiteY10" fmla="*/ 0 h 4265541"/>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75580"/>
              <a:gd name="connsiteX1" fmla="*/ 9150613 w 9152201"/>
              <a:gd name="connsiteY1" fmla="*/ 9702 h 4275580"/>
              <a:gd name="connsiteX2" fmla="*/ 9150613 w 9152201"/>
              <a:gd name="connsiteY2" fmla="*/ 89 h 4275580"/>
              <a:gd name="connsiteX3" fmla="*/ 9140347 w 9152201"/>
              <a:gd name="connsiteY3" fmla="*/ 3967387 h 4275580"/>
              <a:gd name="connsiteX4" fmla="*/ 1344317 w 9152201"/>
              <a:gd name="connsiteY4" fmla="*/ 3963016 h 4275580"/>
              <a:gd name="connsiteX5" fmla="*/ 1269350 w 9152201"/>
              <a:gd name="connsiteY5" fmla="*/ 4009885 h 4275580"/>
              <a:gd name="connsiteX6" fmla="*/ 1262230 w 9152201"/>
              <a:gd name="connsiteY6" fmla="*/ 4220084 h 4275580"/>
              <a:gd name="connsiteX7" fmla="*/ 1173736 w 9152201"/>
              <a:gd name="connsiteY7" fmla="*/ 4268653 h 4275580"/>
              <a:gd name="connsiteX8" fmla="*/ 4376 w 9152201"/>
              <a:gd name="connsiteY8" fmla="*/ 4265541 h 4275580"/>
              <a:gd name="connsiteX9" fmla="*/ 6613 w 9152201"/>
              <a:gd name="connsiteY9" fmla="*/ 718270 h 4275580"/>
              <a:gd name="connsiteX10" fmla="*/ 806 w 9152201"/>
              <a:gd name="connsiteY10" fmla="*/ 0 h 4275580"/>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90821"/>
              <a:gd name="connsiteX1" fmla="*/ 9150613 w 9152201"/>
              <a:gd name="connsiteY1" fmla="*/ 9702 h 4290821"/>
              <a:gd name="connsiteX2" fmla="*/ 9150613 w 9152201"/>
              <a:gd name="connsiteY2" fmla="*/ 89 h 4290821"/>
              <a:gd name="connsiteX3" fmla="*/ 9140347 w 9152201"/>
              <a:gd name="connsiteY3" fmla="*/ 3967387 h 4290821"/>
              <a:gd name="connsiteX4" fmla="*/ 1344317 w 9152201"/>
              <a:gd name="connsiteY4" fmla="*/ 3963016 h 4290821"/>
              <a:gd name="connsiteX5" fmla="*/ 1269350 w 9152201"/>
              <a:gd name="connsiteY5" fmla="*/ 4009885 h 4290821"/>
              <a:gd name="connsiteX6" fmla="*/ 1262230 w 9152201"/>
              <a:gd name="connsiteY6" fmla="*/ 4220084 h 4290821"/>
              <a:gd name="connsiteX7" fmla="*/ 1173736 w 9152201"/>
              <a:gd name="connsiteY7" fmla="*/ 4268653 h 4290821"/>
              <a:gd name="connsiteX8" fmla="*/ 4376 w 9152201"/>
              <a:gd name="connsiteY8" fmla="*/ 4265541 h 4290821"/>
              <a:gd name="connsiteX9" fmla="*/ 6613 w 9152201"/>
              <a:gd name="connsiteY9" fmla="*/ 718270 h 4290821"/>
              <a:gd name="connsiteX10" fmla="*/ 806 w 9152201"/>
              <a:gd name="connsiteY10" fmla="*/ 0 h 4290821"/>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4376 w 9152201"/>
              <a:gd name="connsiteY8" fmla="*/ 4265541 h 4270324"/>
              <a:gd name="connsiteX9" fmla="*/ 6613 w 9152201"/>
              <a:gd name="connsiteY9" fmla="*/ 718270 h 4270324"/>
              <a:gd name="connsiteX10" fmla="*/ 806 w 9152201"/>
              <a:gd name="connsiteY10" fmla="*/ 0 h 4270324"/>
              <a:gd name="connsiteX0" fmla="*/ 806 w 9152201"/>
              <a:gd name="connsiteY0" fmla="*/ 0 h 4275702"/>
              <a:gd name="connsiteX1" fmla="*/ 9150613 w 9152201"/>
              <a:gd name="connsiteY1" fmla="*/ 9702 h 4275702"/>
              <a:gd name="connsiteX2" fmla="*/ 9150613 w 9152201"/>
              <a:gd name="connsiteY2" fmla="*/ 89 h 4275702"/>
              <a:gd name="connsiteX3" fmla="*/ 9140347 w 9152201"/>
              <a:gd name="connsiteY3" fmla="*/ 3967387 h 4275702"/>
              <a:gd name="connsiteX4" fmla="*/ 1344317 w 9152201"/>
              <a:gd name="connsiteY4" fmla="*/ 3963016 h 4275702"/>
              <a:gd name="connsiteX5" fmla="*/ 1269350 w 9152201"/>
              <a:gd name="connsiteY5" fmla="*/ 4009885 h 4275702"/>
              <a:gd name="connsiteX6" fmla="*/ 1262230 w 9152201"/>
              <a:gd name="connsiteY6" fmla="*/ 4220084 h 4275702"/>
              <a:gd name="connsiteX7" fmla="*/ 1173736 w 9152201"/>
              <a:gd name="connsiteY7" fmla="*/ 4268653 h 4275702"/>
              <a:gd name="connsiteX8" fmla="*/ 0 w 9152201"/>
              <a:gd name="connsiteY8" fmla="*/ 4275702 h 4275702"/>
              <a:gd name="connsiteX9" fmla="*/ 6613 w 9152201"/>
              <a:gd name="connsiteY9" fmla="*/ 718270 h 4275702"/>
              <a:gd name="connsiteX10" fmla="*/ 806 w 9152201"/>
              <a:gd name="connsiteY10" fmla="*/ 0 h 4275702"/>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0 w 9152201"/>
              <a:gd name="connsiteY8" fmla="*/ 4265542 h 4270324"/>
              <a:gd name="connsiteX9" fmla="*/ 6613 w 9152201"/>
              <a:gd name="connsiteY9" fmla="*/ 718270 h 4270324"/>
              <a:gd name="connsiteX10" fmla="*/ 806 w 9152201"/>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45123 w 9153007"/>
              <a:gd name="connsiteY4" fmla="*/ 396301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39531 w 9153007"/>
              <a:gd name="connsiteY4" fmla="*/ 3968097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1134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4881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67917"/>
              <a:gd name="connsiteY0" fmla="*/ 0 h 4276230"/>
              <a:gd name="connsiteX1" fmla="*/ 9151419 w 9167917"/>
              <a:gd name="connsiteY1" fmla="*/ 9702 h 4276230"/>
              <a:gd name="connsiteX2" fmla="*/ 9151419 w 9167917"/>
              <a:gd name="connsiteY2" fmla="*/ 89 h 4276230"/>
              <a:gd name="connsiteX3" fmla="*/ 9167917 w 9167917"/>
              <a:gd name="connsiteY3" fmla="*/ 3974881 h 4276230"/>
              <a:gd name="connsiteX4" fmla="*/ 1352489 w 9167917"/>
              <a:gd name="connsiteY4" fmla="*/ 3975946 h 4276230"/>
              <a:gd name="connsiteX5" fmla="*/ 1270156 w 9167917"/>
              <a:gd name="connsiteY5" fmla="*/ 4009885 h 4276230"/>
              <a:gd name="connsiteX6" fmla="*/ 1263036 w 9167917"/>
              <a:gd name="connsiteY6" fmla="*/ 4220084 h 4276230"/>
              <a:gd name="connsiteX7" fmla="*/ 1174542 w 9167917"/>
              <a:gd name="connsiteY7" fmla="*/ 4268653 h 4276230"/>
              <a:gd name="connsiteX8" fmla="*/ 806 w 9167917"/>
              <a:gd name="connsiteY8" fmla="*/ 4265543 h 4276230"/>
              <a:gd name="connsiteX9" fmla="*/ 7419 w 9167917"/>
              <a:gd name="connsiteY9" fmla="*/ 718270 h 4276230"/>
              <a:gd name="connsiteX10" fmla="*/ 806 w 9167917"/>
              <a:gd name="connsiteY10" fmla="*/ 0 h 4276230"/>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6 w 9167917"/>
              <a:gd name="connsiteY8" fmla="*/ 4250555 h 4268653"/>
              <a:gd name="connsiteX9" fmla="*/ 7419 w 9167917"/>
              <a:gd name="connsiteY9" fmla="*/ 718270 h 4268653"/>
              <a:gd name="connsiteX10" fmla="*/ 806 w 9167917"/>
              <a:gd name="connsiteY10" fmla="*/ 0 h 4268653"/>
              <a:gd name="connsiteX0" fmla="*/ 90722 w 9257833"/>
              <a:gd name="connsiteY0" fmla="*/ 0 h 4268653"/>
              <a:gd name="connsiteX1" fmla="*/ 9241335 w 9257833"/>
              <a:gd name="connsiteY1" fmla="*/ 9702 h 4268653"/>
              <a:gd name="connsiteX2" fmla="*/ 9241335 w 9257833"/>
              <a:gd name="connsiteY2" fmla="*/ 89 h 4268653"/>
              <a:gd name="connsiteX3" fmla="*/ 9257833 w 9257833"/>
              <a:gd name="connsiteY3" fmla="*/ 3974881 h 4268653"/>
              <a:gd name="connsiteX4" fmla="*/ 1442405 w 9257833"/>
              <a:gd name="connsiteY4" fmla="*/ 3975946 h 4268653"/>
              <a:gd name="connsiteX5" fmla="*/ 1360072 w 9257833"/>
              <a:gd name="connsiteY5" fmla="*/ 4009885 h 4268653"/>
              <a:gd name="connsiteX6" fmla="*/ 1352952 w 9257833"/>
              <a:gd name="connsiteY6" fmla="*/ 4220084 h 4268653"/>
              <a:gd name="connsiteX7" fmla="*/ 1264458 w 9257833"/>
              <a:gd name="connsiteY7" fmla="*/ 4268653 h 4268653"/>
              <a:gd name="connsiteX8" fmla="*/ 0 w 9257833"/>
              <a:gd name="connsiteY8" fmla="*/ 4246809 h 4268653"/>
              <a:gd name="connsiteX9" fmla="*/ 97335 w 9257833"/>
              <a:gd name="connsiteY9" fmla="*/ 718270 h 4268653"/>
              <a:gd name="connsiteX10" fmla="*/ 90722 w 9257833"/>
              <a:gd name="connsiteY10" fmla="*/ 0 h 4268653"/>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7 w 9167917"/>
              <a:gd name="connsiteY8" fmla="*/ 4261796 h 4268653"/>
              <a:gd name="connsiteX9" fmla="*/ 7419 w 9167917"/>
              <a:gd name="connsiteY9" fmla="*/ 718270 h 4268653"/>
              <a:gd name="connsiteX10" fmla="*/ 806 w 9167917"/>
              <a:gd name="connsiteY10" fmla="*/ 0 h 4268653"/>
              <a:gd name="connsiteX0" fmla="*/ 70102 w 9237213"/>
              <a:gd name="connsiteY0" fmla="*/ 0 h 4273036"/>
              <a:gd name="connsiteX1" fmla="*/ 9220715 w 9237213"/>
              <a:gd name="connsiteY1" fmla="*/ 9702 h 4273036"/>
              <a:gd name="connsiteX2" fmla="*/ 9220715 w 9237213"/>
              <a:gd name="connsiteY2" fmla="*/ 89 h 4273036"/>
              <a:gd name="connsiteX3" fmla="*/ 9237213 w 9237213"/>
              <a:gd name="connsiteY3" fmla="*/ 3974881 h 4273036"/>
              <a:gd name="connsiteX4" fmla="*/ 1421785 w 9237213"/>
              <a:gd name="connsiteY4" fmla="*/ 3975946 h 4273036"/>
              <a:gd name="connsiteX5" fmla="*/ 1339452 w 9237213"/>
              <a:gd name="connsiteY5" fmla="*/ 4009885 h 4273036"/>
              <a:gd name="connsiteX6" fmla="*/ 1332332 w 9237213"/>
              <a:gd name="connsiteY6" fmla="*/ 4220084 h 4273036"/>
              <a:gd name="connsiteX7" fmla="*/ 1243838 w 9237213"/>
              <a:gd name="connsiteY7" fmla="*/ 4268653 h 4273036"/>
              <a:gd name="connsiteX8" fmla="*/ 0 w 9237213"/>
              <a:gd name="connsiteY8" fmla="*/ 4273036 h 4273036"/>
              <a:gd name="connsiteX9" fmla="*/ 76715 w 9237213"/>
              <a:gd name="connsiteY9" fmla="*/ 718270 h 4273036"/>
              <a:gd name="connsiteX10" fmla="*/ 70102 w 9237213"/>
              <a:gd name="connsiteY10" fmla="*/ 0 h 4273036"/>
              <a:gd name="connsiteX0" fmla="*/ 53607 w 9220718"/>
              <a:gd name="connsiteY0" fmla="*/ 0 h 4268653"/>
              <a:gd name="connsiteX1" fmla="*/ 9204220 w 9220718"/>
              <a:gd name="connsiteY1" fmla="*/ 9702 h 4268653"/>
              <a:gd name="connsiteX2" fmla="*/ 9204220 w 9220718"/>
              <a:gd name="connsiteY2" fmla="*/ 89 h 4268653"/>
              <a:gd name="connsiteX3" fmla="*/ 9220718 w 9220718"/>
              <a:gd name="connsiteY3" fmla="*/ 3974881 h 4268653"/>
              <a:gd name="connsiteX4" fmla="*/ 1405290 w 9220718"/>
              <a:gd name="connsiteY4" fmla="*/ 3975946 h 4268653"/>
              <a:gd name="connsiteX5" fmla="*/ 1322957 w 9220718"/>
              <a:gd name="connsiteY5" fmla="*/ 4009885 h 4268653"/>
              <a:gd name="connsiteX6" fmla="*/ 1315837 w 9220718"/>
              <a:gd name="connsiteY6" fmla="*/ 4220084 h 4268653"/>
              <a:gd name="connsiteX7" fmla="*/ 1227343 w 9220718"/>
              <a:gd name="connsiteY7" fmla="*/ 4268653 h 4268653"/>
              <a:gd name="connsiteX8" fmla="*/ 0 w 9220718"/>
              <a:gd name="connsiteY8" fmla="*/ 4265542 h 4268653"/>
              <a:gd name="connsiteX9" fmla="*/ 60220 w 9220718"/>
              <a:gd name="connsiteY9" fmla="*/ 718270 h 4268653"/>
              <a:gd name="connsiteX10" fmla="*/ 53607 w 9220718"/>
              <a:gd name="connsiteY10" fmla="*/ 0 h 4268653"/>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27343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06724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17785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1084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8 w 9220718"/>
              <a:gd name="connsiteY0" fmla="*/ 0 h 4271068"/>
              <a:gd name="connsiteX1" fmla="*/ 9204220 w 9220718"/>
              <a:gd name="connsiteY1" fmla="*/ 9701 h 4271068"/>
              <a:gd name="connsiteX2" fmla="*/ 9204220 w 9220718"/>
              <a:gd name="connsiteY2" fmla="*/ 88 h 4271068"/>
              <a:gd name="connsiteX3" fmla="*/ 9220718 w 9220718"/>
              <a:gd name="connsiteY3" fmla="*/ 3974880 h 4271068"/>
              <a:gd name="connsiteX4" fmla="*/ 1405290 w 9220718"/>
              <a:gd name="connsiteY4" fmla="*/ 3975945 h 4271068"/>
              <a:gd name="connsiteX5" fmla="*/ 1322957 w 9220718"/>
              <a:gd name="connsiteY5" fmla="*/ 4009884 h 4271068"/>
              <a:gd name="connsiteX6" fmla="*/ 1315837 w 9220718"/>
              <a:gd name="connsiteY6" fmla="*/ 4220083 h 4271068"/>
              <a:gd name="connsiteX7" fmla="*/ 1210847 w 9220718"/>
              <a:gd name="connsiteY7" fmla="*/ 4268652 h 4271068"/>
              <a:gd name="connsiteX8" fmla="*/ 0 w 9220718"/>
              <a:gd name="connsiteY8" fmla="*/ 4265541 h 4271068"/>
              <a:gd name="connsiteX9" fmla="*/ 60220 w 9220718"/>
              <a:gd name="connsiteY9" fmla="*/ 718269 h 4271068"/>
              <a:gd name="connsiteX10" fmla="*/ 53608 w 9220718"/>
              <a:gd name="connsiteY10" fmla="*/ 0 h 4271068"/>
              <a:gd name="connsiteX0" fmla="*/ 92467 w 9259577"/>
              <a:gd name="connsiteY0" fmla="*/ 0 h 4271068"/>
              <a:gd name="connsiteX1" fmla="*/ 9243079 w 9259577"/>
              <a:gd name="connsiteY1" fmla="*/ 9701 h 4271068"/>
              <a:gd name="connsiteX2" fmla="*/ 9243079 w 9259577"/>
              <a:gd name="connsiteY2" fmla="*/ 88 h 4271068"/>
              <a:gd name="connsiteX3" fmla="*/ 9259577 w 9259577"/>
              <a:gd name="connsiteY3" fmla="*/ 3974880 h 4271068"/>
              <a:gd name="connsiteX4" fmla="*/ 1444149 w 9259577"/>
              <a:gd name="connsiteY4" fmla="*/ 3975945 h 4271068"/>
              <a:gd name="connsiteX5" fmla="*/ 1361816 w 9259577"/>
              <a:gd name="connsiteY5" fmla="*/ 4009884 h 4271068"/>
              <a:gd name="connsiteX6" fmla="*/ 1354696 w 9259577"/>
              <a:gd name="connsiteY6" fmla="*/ 4220083 h 4271068"/>
              <a:gd name="connsiteX7" fmla="*/ 1249706 w 9259577"/>
              <a:gd name="connsiteY7" fmla="*/ 4268652 h 4271068"/>
              <a:gd name="connsiteX8" fmla="*/ 38859 w 9259577"/>
              <a:gd name="connsiteY8" fmla="*/ 4265541 h 4271068"/>
              <a:gd name="connsiteX9" fmla="*/ 4233 w 9259577"/>
              <a:gd name="connsiteY9" fmla="*/ 718269 h 4271068"/>
              <a:gd name="connsiteX10" fmla="*/ 92467 w 9259577"/>
              <a:gd name="connsiteY10"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246481 w 9413591"/>
              <a:gd name="connsiteY0" fmla="*/ 0 h 4271068"/>
              <a:gd name="connsiteX1" fmla="*/ 9397093 w 9413591"/>
              <a:gd name="connsiteY1" fmla="*/ 9701 h 4271068"/>
              <a:gd name="connsiteX2" fmla="*/ 9397093 w 9413591"/>
              <a:gd name="connsiteY2" fmla="*/ 88 h 4271068"/>
              <a:gd name="connsiteX3" fmla="*/ 9413591 w 9413591"/>
              <a:gd name="connsiteY3" fmla="*/ 3974880 h 4271068"/>
              <a:gd name="connsiteX4" fmla="*/ 1598163 w 9413591"/>
              <a:gd name="connsiteY4" fmla="*/ 3975945 h 4271068"/>
              <a:gd name="connsiteX5" fmla="*/ 1515830 w 9413591"/>
              <a:gd name="connsiteY5" fmla="*/ 4009884 h 4271068"/>
              <a:gd name="connsiteX6" fmla="*/ 1508710 w 9413591"/>
              <a:gd name="connsiteY6" fmla="*/ 4220083 h 4271068"/>
              <a:gd name="connsiteX7" fmla="*/ 1403720 w 9413591"/>
              <a:gd name="connsiteY7" fmla="*/ 4268652 h 4271068"/>
              <a:gd name="connsiteX8" fmla="*/ 192873 w 9413591"/>
              <a:gd name="connsiteY8" fmla="*/ 4265541 h 4271068"/>
              <a:gd name="connsiteX9" fmla="*/ 246481 w 9413591"/>
              <a:gd name="connsiteY9" fmla="*/ 0 h 4271068"/>
              <a:gd name="connsiteX0" fmla="*/ 64211 w 9231321"/>
              <a:gd name="connsiteY0" fmla="*/ 0 h 4271068"/>
              <a:gd name="connsiteX1" fmla="*/ 9214823 w 9231321"/>
              <a:gd name="connsiteY1" fmla="*/ 9701 h 4271068"/>
              <a:gd name="connsiteX2" fmla="*/ 9214823 w 9231321"/>
              <a:gd name="connsiteY2" fmla="*/ 88 h 4271068"/>
              <a:gd name="connsiteX3" fmla="*/ 9231321 w 9231321"/>
              <a:gd name="connsiteY3" fmla="*/ 3974880 h 4271068"/>
              <a:gd name="connsiteX4" fmla="*/ 1415893 w 9231321"/>
              <a:gd name="connsiteY4" fmla="*/ 3975945 h 4271068"/>
              <a:gd name="connsiteX5" fmla="*/ 1333560 w 9231321"/>
              <a:gd name="connsiteY5" fmla="*/ 4009884 h 4271068"/>
              <a:gd name="connsiteX6" fmla="*/ 1326440 w 9231321"/>
              <a:gd name="connsiteY6" fmla="*/ 4220083 h 4271068"/>
              <a:gd name="connsiteX7" fmla="*/ 1221450 w 9231321"/>
              <a:gd name="connsiteY7" fmla="*/ 4268652 h 4271068"/>
              <a:gd name="connsiteX8" fmla="*/ 10603 w 9231321"/>
              <a:gd name="connsiteY8" fmla="*/ 4265541 h 4271068"/>
              <a:gd name="connsiteX9" fmla="*/ 64211 w 9231321"/>
              <a:gd name="connsiteY9" fmla="*/ 0 h 4271068"/>
              <a:gd name="connsiteX0" fmla="*/ 10604 w 9177714"/>
              <a:gd name="connsiteY0" fmla="*/ 0 h 4276228"/>
              <a:gd name="connsiteX1" fmla="*/ 9161216 w 9177714"/>
              <a:gd name="connsiteY1" fmla="*/ 9701 h 4276228"/>
              <a:gd name="connsiteX2" fmla="*/ 9161216 w 9177714"/>
              <a:gd name="connsiteY2" fmla="*/ 88 h 4276228"/>
              <a:gd name="connsiteX3" fmla="*/ 9177714 w 9177714"/>
              <a:gd name="connsiteY3" fmla="*/ 3974880 h 4276228"/>
              <a:gd name="connsiteX4" fmla="*/ 1362286 w 9177714"/>
              <a:gd name="connsiteY4" fmla="*/ 3975945 h 4276228"/>
              <a:gd name="connsiteX5" fmla="*/ 1279953 w 9177714"/>
              <a:gd name="connsiteY5" fmla="*/ 4009884 h 4276228"/>
              <a:gd name="connsiteX6" fmla="*/ 1272833 w 9177714"/>
              <a:gd name="connsiteY6" fmla="*/ 4220083 h 4276228"/>
              <a:gd name="connsiteX7" fmla="*/ 1167843 w 9177714"/>
              <a:gd name="connsiteY7" fmla="*/ 4268652 h 4276228"/>
              <a:gd name="connsiteX8" fmla="*/ 10603 w 9177714"/>
              <a:gd name="connsiteY8" fmla="*/ 4265541 h 4276228"/>
              <a:gd name="connsiteX9" fmla="*/ 10604 w 9177714"/>
              <a:gd name="connsiteY9" fmla="*/ 0 h 4276228"/>
              <a:gd name="connsiteX0" fmla="*/ 10604 w 9177714"/>
              <a:gd name="connsiteY0" fmla="*/ 0 h 4268609"/>
              <a:gd name="connsiteX1" fmla="*/ 9161216 w 9177714"/>
              <a:gd name="connsiteY1" fmla="*/ 9701 h 4268609"/>
              <a:gd name="connsiteX2" fmla="*/ 9161216 w 9177714"/>
              <a:gd name="connsiteY2" fmla="*/ 88 h 4268609"/>
              <a:gd name="connsiteX3" fmla="*/ 9177714 w 9177714"/>
              <a:gd name="connsiteY3" fmla="*/ 3974880 h 4268609"/>
              <a:gd name="connsiteX4" fmla="*/ 1362286 w 9177714"/>
              <a:gd name="connsiteY4" fmla="*/ 3975945 h 4268609"/>
              <a:gd name="connsiteX5" fmla="*/ 1279953 w 9177714"/>
              <a:gd name="connsiteY5" fmla="*/ 4009884 h 4268609"/>
              <a:gd name="connsiteX6" fmla="*/ 1272833 w 9177714"/>
              <a:gd name="connsiteY6" fmla="*/ 4220083 h 4268609"/>
              <a:gd name="connsiteX7" fmla="*/ 1206981 w 9177714"/>
              <a:gd name="connsiteY7" fmla="*/ 4261033 h 4268609"/>
              <a:gd name="connsiteX8" fmla="*/ 10603 w 9177714"/>
              <a:gd name="connsiteY8" fmla="*/ 4265541 h 4268609"/>
              <a:gd name="connsiteX9" fmla="*/ 10604 w 9177714"/>
              <a:gd name="connsiteY9" fmla="*/ 0 h 4268609"/>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184616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8698"/>
              <a:gd name="connsiteX1" fmla="*/ 9161216 w 9177714"/>
              <a:gd name="connsiteY1" fmla="*/ 9701 h 4268698"/>
              <a:gd name="connsiteX2" fmla="*/ 9161216 w 9177714"/>
              <a:gd name="connsiteY2" fmla="*/ 88 h 4268698"/>
              <a:gd name="connsiteX3" fmla="*/ 9177714 w 9177714"/>
              <a:gd name="connsiteY3" fmla="*/ 3974880 h 4268698"/>
              <a:gd name="connsiteX4" fmla="*/ 1362286 w 9177714"/>
              <a:gd name="connsiteY4" fmla="*/ 3975945 h 4268698"/>
              <a:gd name="connsiteX5" fmla="*/ 1279953 w 9177714"/>
              <a:gd name="connsiteY5" fmla="*/ 4009884 h 4268698"/>
              <a:gd name="connsiteX6" fmla="*/ 1272833 w 9177714"/>
              <a:gd name="connsiteY6" fmla="*/ 4197223 h 4268698"/>
              <a:gd name="connsiteX7" fmla="*/ 1173434 w 9177714"/>
              <a:gd name="connsiteY7" fmla="*/ 4266113 h 4268698"/>
              <a:gd name="connsiteX8" fmla="*/ 10603 w 9177714"/>
              <a:gd name="connsiteY8" fmla="*/ 4265541 h 4268698"/>
              <a:gd name="connsiteX9" fmla="*/ 10604 w 9177714"/>
              <a:gd name="connsiteY9" fmla="*/ 0 h 426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7714" h="4268698">
                <a:moveTo>
                  <a:pt x="10604" y="0"/>
                </a:moveTo>
                <a:lnTo>
                  <a:pt x="9161216" y="9701"/>
                </a:lnTo>
                <a:lnTo>
                  <a:pt x="9161216" y="88"/>
                </a:lnTo>
                <a:cubicBezTo>
                  <a:pt x="9162804" y="1317689"/>
                  <a:pt x="9176126" y="2657279"/>
                  <a:pt x="9177714" y="3974880"/>
                </a:cubicBezTo>
                <a:lnTo>
                  <a:pt x="1362286" y="3975945"/>
                </a:lnTo>
                <a:cubicBezTo>
                  <a:pt x="1324129" y="3980616"/>
                  <a:pt x="1294862" y="3973004"/>
                  <a:pt x="1279953" y="4009884"/>
                </a:cubicBezTo>
                <a:cubicBezTo>
                  <a:pt x="1265044" y="4046764"/>
                  <a:pt x="1276941" y="4145761"/>
                  <a:pt x="1272833" y="4197223"/>
                </a:cubicBezTo>
                <a:cubicBezTo>
                  <a:pt x="1272365" y="4244226"/>
                  <a:pt x="1221664" y="4268698"/>
                  <a:pt x="1173434" y="4266113"/>
                </a:cubicBezTo>
                <a:lnTo>
                  <a:pt x="10603" y="4265541"/>
                </a:lnTo>
                <a:cubicBezTo>
                  <a:pt x="0" y="3520977"/>
                  <a:pt x="7635" y="788799"/>
                  <a:pt x="10604" y="0"/>
                </a:cubicBezTo>
                <a:close/>
              </a:path>
            </a:pathLst>
          </a:custGeom>
        </p:spPr>
        <p:txBody>
          <a:bodyPr/>
          <a:lstStyle/>
          <a:p>
            <a:r>
              <a:rPr lang="sv-SE" smtClean="0"/>
              <a:t>Klicka på ikonen för att lägga till en bild</a:t>
            </a:r>
            <a:endParaRPr lang="en-GB" dirty="0"/>
          </a:p>
        </p:txBody>
      </p:sp>
      <p:sp>
        <p:nvSpPr>
          <p:cNvPr id="7" name="Rubrik 1"/>
          <p:cNvSpPr>
            <a:spLocks noGrp="1"/>
          </p:cNvSpPr>
          <p:nvPr>
            <p:ph type="title" hasCustomPrompt="1"/>
          </p:nvPr>
        </p:nvSpPr>
        <p:spPr>
          <a:xfrm>
            <a:off x="1619250" y="404870"/>
            <a:ext cx="6935788" cy="668338"/>
          </a:xfrm>
        </p:spPr>
        <p:txBody>
          <a:bodyPr/>
          <a:lstStyle>
            <a:lvl1pPr>
              <a:defRPr/>
            </a:lvl1pPr>
          </a:lstStyle>
          <a:p>
            <a:r>
              <a:rPr lang="sv-SE" dirty="0" err="1" smtClean="0"/>
              <a:t>Chapter</a:t>
            </a:r>
            <a:r>
              <a:rPr lang="sv-SE" dirty="0" smtClean="0"/>
              <a:t> </a:t>
            </a:r>
            <a:r>
              <a:rPr lang="sv-SE" dirty="0" err="1" smtClean="0"/>
              <a:t>heading</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2017-06-06</a:t>
            </a:fld>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331448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619250" y="1582738"/>
            <a:ext cx="6935788" cy="4078287"/>
          </a:xfrm>
        </p:spPr>
        <p:txBody>
          <a:bodyPr/>
          <a:lstStyle/>
          <a:p>
            <a:r>
              <a:rPr lang="sv-SE" smtClean="0"/>
              <a:t>Klicka på ikonen för att lägga till en bild</a:t>
            </a:r>
            <a:endParaRPr lang="en-GB" dirty="0"/>
          </a:p>
        </p:txBody>
      </p:sp>
      <p:sp>
        <p:nvSpPr>
          <p:cNvPr id="7"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2017-06-06</a:t>
            </a:fld>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5392401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2017-06-06</a:t>
            </a:fld>
            <a:endParaRPr lang="sv-SE"/>
          </a:p>
        </p:txBody>
      </p:sp>
      <p:sp>
        <p:nvSpPr>
          <p:cNvPr id="6"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7"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546274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19250" y="404870"/>
            <a:ext cx="6935788" cy="668338"/>
          </a:xfrm>
          <a:prstGeom prst="rect">
            <a:avLst/>
          </a:prstGeom>
        </p:spPr>
        <p:txBody>
          <a:bodyPr vert="horz" lIns="0" tIns="0" rIns="0" bIns="0" rtlCol="0" anchor="b" anchorCtr="0">
            <a:no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1619250" y="1582739"/>
            <a:ext cx="6935788" cy="4078286"/>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pic>
        <p:nvPicPr>
          <p:cNvPr id="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sidfot 4"/>
          <p:cNvSpPr>
            <a:spLocks noGrp="1"/>
          </p:cNvSpPr>
          <p:nvPr>
            <p:ph type="ftr" sz="quarter" idx="3"/>
          </p:nvPr>
        </p:nvSpPr>
        <p:spPr>
          <a:xfrm>
            <a:off x="1619250" y="6308725"/>
            <a:ext cx="2895600" cy="365125"/>
          </a:xfrm>
          <a:prstGeom prst="rect">
            <a:avLst/>
          </a:prstGeom>
        </p:spPr>
        <p:txBody>
          <a:bodyPr vert="horz" lIns="0" tIns="0" rIns="0" bIns="0" rtlCol="0" anchor="t"/>
          <a:lstStyle>
            <a:lvl1pPr>
              <a:defRPr lang="en-GB" sz="700" b="1" cap="all" baseline="0">
                <a:solidFill>
                  <a:schemeClr val="bg1"/>
                </a:solidFill>
              </a:defRPr>
            </a:lvl1pPr>
          </a:lstStyle>
          <a:p>
            <a:pPr>
              <a:lnSpc>
                <a:spcPts val="900"/>
              </a:lnSpc>
            </a:pPr>
            <a:endParaRPr lang="en-GB" dirty="0"/>
          </a:p>
        </p:txBody>
      </p:sp>
      <p:sp>
        <p:nvSpPr>
          <p:cNvPr id="6" name="Platshållare för bildnummer 5"/>
          <p:cNvSpPr>
            <a:spLocks noGrp="1"/>
          </p:cNvSpPr>
          <p:nvPr>
            <p:ph type="sldNum" sz="quarter" idx="4"/>
          </p:nvPr>
        </p:nvSpPr>
        <p:spPr>
          <a:xfrm>
            <a:off x="8172399" y="6308725"/>
            <a:ext cx="531863" cy="365125"/>
          </a:xfrm>
          <a:prstGeom prst="rect">
            <a:avLst/>
          </a:prstGeom>
        </p:spPr>
        <p:txBody>
          <a:bodyPr vert="horz" lIns="0" tIns="0" rIns="0" bIns="0" rtlCol="0" anchor="t"/>
          <a:lstStyle>
            <a:lvl1pPr algn="r">
              <a:defRPr lang="en-GB" sz="700" b="1" cap="all" baseline="0" smtClean="0">
                <a:solidFill>
                  <a:schemeClr val="bg1"/>
                </a:solidFill>
              </a:defRPr>
            </a:lvl1pPr>
          </a:lstStyle>
          <a:p>
            <a:pPr>
              <a:lnSpc>
                <a:spcPts val="900"/>
              </a:lnSpc>
            </a:pPr>
            <a:fld id="{680D72F4-1C41-4187-A4BC-492CF086CF40}" type="slidenum">
              <a:rPr lang="en-GB" smtClean="0"/>
              <a:pPr>
                <a:lnSpc>
                  <a:spcPts val="900"/>
                </a:lnSpc>
              </a:pPr>
              <a:t>‹#›</a:t>
            </a:fld>
            <a:endParaRPr lang="en-GB" dirty="0"/>
          </a:p>
        </p:txBody>
      </p:sp>
      <p:sp>
        <p:nvSpPr>
          <p:cNvPr id="4" name="Platshållare för datum 3"/>
          <p:cNvSpPr>
            <a:spLocks noGrp="1"/>
          </p:cNvSpPr>
          <p:nvPr>
            <p:ph type="dt" sz="half" idx="2"/>
          </p:nvPr>
        </p:nvSpPr>
        <p:spPr>
          <a:xfrm>
            <a:off x="5580112" y="6288509"/>
            <a:ext cx="2133600" cy="365125"/>
          </a:xfrm>
          <a:prstGeom prst="rect">
            <a:avLst/>
          </a:prstGeom>
        </p:spPr>
        <p:txBody>
          <a:bodyPr vert="horz" lIns="0" tIns="0" rIns="0" bIns="0" rtlCol="0" anchor="t"/>
          <a:lstStyle>
            <a:lvl1pPr>
              <a:defRPr lang="en-GB" sz="700" b="1" cap="all" baseline="0" smtClean="0">
                <a:solidFill>
                  <a:schemeClr val="bg1"/>
                </a:solidFill>
              </a:defRPr>
            </a:lvl1pPr>
          </a:lstStyle>
          <a:p>
            <a:pPr algn="r">
              <a:lnSpc>
                <a:spcPts val="900"/>
              </a:lnSpc>
            </a:pPr>
            <a:fld id="{CFCB38AA-14D0-4B67-BE5B-608C5A8A7489}" type="datetimeFigureOut">
              <a:rPr lang="en-GB" smtClean="0"/>
              <a:pPr algn="r">
                <a:lnSpc>
                  <a:spcPts val="900"/>
                </a:lnSpc>
              </a:pPr>
              <a:t>06/06/2017</a:t>
            </a:fld>
            <a:endParaRPr lang="en-GB" dirty="0"/>
          </a:p>
        </p:txBody>
      </p:sp>
      <p:sp>
        <p:nvSpPr>
          <p:cNvPr id="9" name="Rektangel 12"/>
          <p:cNvSpPr/>
          <p:nvPr/>
        </p:nvSpPr>
        <p:spPr>
          <a:xfrm>
            <a:off x="0" y="5971378"/>
            <a:ext cx="9144000" cy="908720"/>
          </a:xfrm>
          <a:custGeom>
            <a:avLst/>
            <a:gdLst>
              <a:gd name="connsiteX0" fmla="*/ 1360291 w 9144000"/>
              <a:gd name="connsiteY0" fmla="*/ 0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9632 w 9144000"/>
              <a:gd name="connsiteY20" fmla="*/ 255909 h 908720"/>
              <a:gd name="connsiteX21" fmla="*/ 1261441 w 9144000"/>
              <a:gd name="connsiteY21" fmla="*/ 246949 h 908720"/>
              <a:gd name="connsiteX22" fmla="*/ 1261441 w 9144000"/>
              <a:gd name="connsiteY22" fmla="*/ 91699 h 908720"/>
              <a:gd name="connsiteX23" fmla="*/ 1360291 w 9144000"/>
              <a:gd name="connsiteY23" fmla="*/ 0 h 9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44000" h="908720">
                <a:moveTo>
                  <a:pt x="1360291" y="0"/>
                </a:moveTo>
                <a:lnTo>
                  <a:pt x="9144000" y="0"/>
                </a:lnTo>
                <a:lnTo>
                  <a:pt x="9144000" y="262632"/>
                </a:lnTo>
                <a:lnTo>
                  <a:pt x="9144000" y="328588"/>
                </a:lnTo>
                <a:lnTo>
                  <a:pt x="9144000" y="808061"/>
                </a:lnTo>
                <a:lnTo>
                  <a:pt x="9144000" y="883320"/>
                </a:lnTo>
                <a:lnTo>
                  <a:pt x="9144000" y="904652"/>
                </a:lnTo>
                <a:lnTo>
                  <a:pt x="9065179" y="904652"/>
                </a:lnTo>
                <a:cubicBezTo>
                  <a:pt x="9058414" y="907870"/>
                  <a:pt x="9050977" y="908720"/>
                  <a:pt x="9043341" y="908720"/>
                </a:cubicBezTo>
                <a:lnTo>
                  <a:pt x="1259632" y="908720"/>
                </a:lnTo>
                <a:lnTo>
                  <a:pt x="1259632" y="904652"/>
                </a:lnTo>
                <a:lnTo>
                  <a:pt x="0" y="904652"/>
                </a:lnTo>
                <a:lnTo>
                  <a:pt x="0" y="883320"/>
                </a:lnTo>
                <a:lnTo>
                  <a:pt x="0" y="328588"/>
                </a:lnTo>
                <a:lnTo>
                  <a:pt x="0" y="314003"/>
                </a:lnTo>
                <a:lnTo>
                  <a:pt x="901401" y="314003"/>
                </a:lnTo>
                <a:lnTo>
                  <a:pt x="1026319" y="314003"/>
                </a:lnTo>
                <a:lnTo>
                  <a:pt x="1194387" y="314003"/>
                </a:lnTo>
                <a:cubicBezTo>
                  <a:pt x="1225910" y="314003"/>
                  <a:pt x="1252353" y="292251"/>
                  <a:pt x="1258275" y="262632"/>
                </a:cubicBezTo>
                <a:lnTo>
                  <a:pt x="1259632" y="262632"/>
                </a:lnTo>
                <a:lnTo>
                  <a:pt x="1259632" y="255909"/>
                </a:lnTo>
                <a:lnTo>
                  <a:pt x="1261441" y="246949"/>
                </a:lnTo>
                <a:lnTo>
                  <a:pt x="1261441" y="91699"/>
                </a:lnTo>
                <a:cubicBezTo>
                  <a:pt x="1264629" y="40239"/>
                  <a:pt x="1260136" y="0"/>
                  <a:pt x="1360291" y="0"/>
                </a:cubicBezTo>
                <a:close/>
              </a:path>
            </a:pathLst>
          </a:custGeom>
          <a:solidFill>
            <a:srgbClr val="629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1305444"/>
      </p:ext>
    </p:extLst>
  </p:cSld>
  <p:clrMap bg1="lt1" tx1="dk1" bg2="lt2" tx2="dk2" accent1="accent1" accent2="accent2" accent3="accent3" accent4="accent4" accent5="accent5" accent6="accent6" hlink="hlink" folHlink="folHlink"/>
  <p:sldLayoutIdLst>
    <p:sldLayoutId id="2147483678" r:id="rId1"/>
    <p:sldLayoutId id="2147483666" r:id="rId2"/>
    <p:sldLayoutId id="2147483677" r:id="rId3"/>
    <p:sldLayoutId id="2147483668" r:id="rId4"/>
    <p:sldLayoutId id="2147483669" r:id="rId5"/>
    <p:sldLayoutId id="2147483670" r:id="rId6"/>
    <p:sldLayoutId id="2147483674" r:id="rId7"/>
    <p:sldLayoutId id="2147483672" r:id="rId8"/>
    <p:sldLayoutId id="2147483673" r:id="rId9"/>
    <p:sldLayoutId id="2147483665" r:id="rId10"/>
    <p:sldLayoutId id="2147483679" r:id="rId11"/>
    <p:sldLayoutId id="2147483680" r:id="rId12"/>
  </p:sldLayoutIdLst>
  <p:timing>
    <p:tnLst>
      <p:par>
        <p:cTn id="1" dur="indefinite" restart="never" nodeType="tmRoot"/>
      </p:par>
    </p:tnLst>
  </p:timing>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www.uka.se/"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universityadmissions.se/" TargetMode="External"/><Relationship Id="rId2" Type="http://schemas.openxmlformats.org/officeDocument/2006/relationships/hyperlink" Target="http://www.uhr.se/" TargetMode="External"/><Relationship Id="rId1" Type="http://schemas.openxmlformats.org/officeDocument/2006/relationships/slideLayout" Target="../slideLayouts/slideLayout11.xml"/><Relationship Id="rId5" Type="http://schemas.openxmlformats.org/officeDocument/2006/relationships/hyperlink" Target="http://www.http/www.studera.nu/startpage/" TargetMode="External"/><Relationship Id="rId4" Type="http://schemas.openxmlformats.org/officeDocument/2006/relationships/hyperlink" Target="http://www.hogskoleprov.n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www.stint.se/"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hyperlink" Target="http://www.kth.se/"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eng.si.se/about-si/si-stockholm/" TargetMode="External"/><Relationship Id="rId2" Type="http://schemas.openxmlformats.org/officeDocument/2006/relationships/hyperlink" Target="http://www.si.se/" TargetMode="External"/><Relationship Id="rId1" Type="http://schemas.openxmlformats.org/officeDocument/2006/relationships/slideLayout" Target="../slideLayouts/slideLayout11.xml"/><Relationship Id="rId4" Type="http://schemas.openxmlformats.org/officeDocument/2006/relationships/hyperlink" Target="https://eng.si.se/about-si/si-pari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hyperlink" Target="http://www.sxc.hu/browse.phtml?f=download&amp;id=535345" TargetMode="External"/><Relationship Id="rId13" Type="http://schemas.openxmlformats.org/officeDocument/2006/relationships/image" Target="../media/image15.jpeg"/><Relationship Id="rId18" Type="http://schemas.openxmlformats.org/officeDocument/2006/relationships/hyperlink" Target="http://www.hasselblad.com/" TargetMode="External"/><Relationship Id="rId3" Type="http://schemas.openxmlformats.org/officeDocument/2006/relationships/image" Target="../media/image8.png"/><Relationship Id="rId21" Type="http://schemas.openxmlformats.org/officeDocument/2006/relationships/hyperlink" Target="http://nobelprize.org/index.html" TargetMode="External"/><Relationship Id="rId7" Type="http://schemas.openxmlformats.org/officeDocument/2006/relationships/image" Target="../media/image12.png"/><Relationship Id="rId12" Type="http://schemas.openxmlformats.org/officeDocument/2006/relationships/hyperlink" Target="http://foto.telenet.be/Photos/Albums/Photo.aspx?id=S4TiZ-0quLhWOc!H!PT4medJkSOlr5qvlzer7XJpLEs5S9xVoNql9F0xwRZbN5O2lb"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hyperlink" Target="http://www.atlascopco.se/sesv/index.asp" TargetMode="External"/><Relationship Id="rId20" Type="http://schemas.openxmlformats.org/officeDocument/2006/relationships/image" Target="../media/image20.jpeg"/><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4.jpeg"/><Relationship Id="rId5" Type="http://schemas.openxmlformats.org/officeDocument/2006/relationships/image" Target="../media/image10.jpeg"/><Relationship Id="rId15" Type="http://schemas.openxmlformats.org/officeDocument/2006/relationships/image" Target="../media/image17.jpeg"/><Relationship Id="rId10" Type="http://schemas.openxmlformats.org/officeDocument/2006/relationships/hyperlink" Target="http://www.matton.se/extend.php?cd=SB105VCD&amp;i=1340753" TargetMode="External"/><Relationship Id="rId19"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3.jpeg"/><Relationship Id="rId14" Type="http://schemas.openxmlformats.org/officeDocument/2006/relationships/image" Target="../media/image16.jpeg"/><Relationship Id="rId22"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en-US" dirty="0" smtClean="0"/>
              <a:t>Swedish </a:t>
            </a:r>
            <a:r>
              <a:rPr lang="en-US" dirty="0"/>
              <a:t>Policy </a:t>
            </a:r>
            <a:r>
              <a:rPr lang="en-US" dirty="0" smtClean="0"/>
              <a:t>Framework and </a:t>
            </a:r>
            <a:r>
              <a:rPr lang="en-US" dirty="0"/>
              <a:t>KTH International Strategies</a:t>
            </a:r>
            <a:r>
              <a:rPr lang="en-US" dirty="0" smtClean="0"/>
              <a:t> </a:t>
            </a:r>
            <a:endParaRPr lang="sv-SE" dirty="0"/>
          </a:p>
        </p:txBody>
      </p:sp>
      <p:sp>
        <p:nvSpPr>
          <p:cNvPr id="6" name="Underrubrik 5"/>
          <p:cNvSpPr>
            <a:spLocks noGrp="1"/>
          </p:cNvSpPr>
          <p:nvPr>
            <p:ph type="subTitle" idx="1"/>
          </p:nvPr>
        </p:nvSpPr>
        <p:spPr/>
        <p:txBody>
          <a:bodyPr/>
          <a:lstStyle/>
          <a:p>
            <a:endParaRPr lang="sv-SE" dirty="0"/>
          </a:p>
        </p:txBody>
      </p:sp>
      <p:sp>
        <p:nvSpPr>
          <p:cNvPr id="4" name="Line 6"/>
          <p:cNvSpPr>
            <a:spLocks noChangeShapeType="1"/>
          </p:cNvSpPr>
          <p:nvPr/>
        </p:nvSpPr>
        <p:spPr bwMode="auto">
          <a:xfrm>
            <a:off x="-1375645" y="5596697"/>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3575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Internationalization</a:t>
            </a:r>
            <a:r>
              <a:rPr lang="sv-SE" dirty="0"/>
              <a:t> </a:t>
            </a:r>
            <a:r>
              <a:rPr lang="sv-SE" dirty="0" err="1"/>
              <a:t>of</a:t>
            </a:r>
            <a:r>
              <a:rPr lang="sv-SE" dirty="0"/>
              <a:t> </a:t>
            </a:r>
            <a:r>
              <a:rPr lang="sv-SE" dirty="0" err="1"/>
              <a:t>higher</a:t>
            </a:r>
            <a:r>
              <a:rPr lang="sv-SE" dirty="0"/>
              <a:t> </a:t>
            </a:r>
            <a:r>
              <a:rPr lang="sv-SE" dirty="0" err="1"/>
              <a:t>education</a:t>
            </a:r>
            <a:r>
              <a:rPr lang="sv-SE" dirty="0"/>
              <a:t> and research in Sweden: national </a:t>
            </a:r>
            <a:r>
              <a:rPr lang="sv-SE" dirty="0" err="1"/>
              <a:t>perspective</a:t>
            </a:r>
            <a:endParaRPr lang="sv-SE" dirty="0"/>
          </a:p>
        </p:txBody>
      </p:sp>
      <p:sp>
        <p:nvSpPr>
          <p:cNvPr id="3" name="Content Placeholder 2"/>
          <p:cNvSpPr>
            <a:spLocks noGrp="1"/>
          </p:cNvSpPr>
          <p:nvPr>
            <p:ph sz="quarter" idx="13"/>
          </p:nvPr>
        </p:nvSpPr>
        <p:spPr>
          <a:xfrm>
            <a:off x="1740531" y="1811229"/>
            <a:ext cx="6862738" cy="4059457"/>
          </a:xfrm>
        </p:spPr>
        <p:txBody>
          <a:bodyPr/>
          <a:lstStyle/>
          <a:p>
            <a:r>
              <a:rPr lang="en-US" dirty="0" smtClean="0"/>
              <a:t>Main areas which belong to the internationalization:</a:t>
            </a:r>
          </a:p>
          <a:p>
            <a:endParaRPr lang="en-US" dirty="0" smtClean="0"/>
          </a:p>
          <a:p>
            <a:r>
              <a:rPr lang="en-US" dirty="0" smtClean="0"/>
              <a:t>• Stay abroad of the Swedish students, teachers and other personal</a:t>
            </a:r>
          </a:p>
          <a:p>
            <a:r>
              <a:rPr lang="en-US" dirty="0" smtClean="0"/>
              <a:t>• Internationalization at home </a:t>
            </a:r>
          </a:p>
          <a:p>
            <a:r>
              <a:rPr lang="en-US" dirty="0" smtClean="0"/>
              <a:t>• Recruitment of the </a:t>
            </a:r>
            <a:r>
              <a:rPr lang="en-US" dirty="0" err="1" smtClean="0"/>
              <a:t>programme</a:t>
            </a:r>
            <a:r>
              <a:rPr lang="en-US" dirty="0" smtClean="0"/>
              <a:t> students from other countries </a:t>
            </a:r>
          </a:p>
          <a:p>
            <a:r>
              <a:rPr lang="en-US" dirty="0" smtClean="0"/>
              <a:t>• International cooperation.</a:t>
            </a:r>
            <a:endParaRPr lang="en-US" dirty="0"/>
          </a:p>
        </p:txBody>
      </p:sp>
    </p:spTree>
    <p:extLst>
      <p:ext uri="{BB962C8B-B14F-4D97-AF65-F5344CB8AC3E}">
        <p14:creationId xmlns:p14="http://schemas.microsoft.com/office/powerpoint/2010/main" val="2239733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Internationalization</a:t>
            </a:r>
            <a:r>
              <a:rPr lang="sv-SE" dirty="0"/>
              <a:t> </a:t>
            </a:r>
            <a:r>
              <a:rPr lang="sv-SE" dirty="0" err="1"/>
              <a:t>of</a:t>
            </a:r>
            <a:r>
              <a:rPr lang="sv-SE" dirty="0"/>
              <a:t> </a:t>
            </a:r>
            <a:r>
              <a:rPr lang="sv-SE" dirty="0" err="1"/>
              <a:t>higher</a:t>
            </a:r>
            <a:r>
              <a:rPr lang="sv-SE" dirty="0"/>
              <a:t> </a:t>
            </a:r>
            <a:r>
              <a:rPr lang="sv-SE" dirty="0" err="1"/>
              <a:t>education</a:t>
            </a:r>
            <a:r>
              <a:rPr lang="sv-SE" dirty="0"/>
              <a:t> and research in Sweden: national </a:t>
            </a:r>
            <a:r>
              <a:rPr lang="sv-SE" dirty="0" err="1"/>
              <a:t>perspective</a:t>
            </a:r>
            <a:endParaRPr lang="sv-SE" dirty="0"/>
          </a:p>
        </p:txBody>
      </p:sp>
      <p:sp>
        <p:nvSpPr>
          <p:cNvPr id="3" name="Content Placeholder 2"/>
          <p:cNvSpPr>
            <a:spLocks noGrp="1"/>
          </p:cNvSpPr>
          <p:nvPr>
            <p:ph sz="quarter" idx="13"/>
          </p:nvPr>
        </p:nvSpPr>
        <p:spPr>
          <a:xfrm>
            <a:off x="1740531" y="1784068"/>
            <a:ext cx="6862738" cy="4059457"/>
          </a:xfrm>
        </p:spPr>
        <p:txBody>
          <a:bodyPr/>
          <a:lstStyle/>
          <a:p>
            <a:pPr marL="342900" indent="-342900">
              <a:buFontTx/>
              <a:buChar char="-"/>
            </a:pPr>
            <a:r>
              <a:rPr lang="sv-SE" dirty="0" smtClean="0"/>
              <a:t>University </a:t>
            </a:r>
            <a:r>
              <a:rPr lang="sv-SE" dirty="0" err="1" smtClean="0"/>
              <a:t>autonomy</a:t>
            </a:r>
            <a:endParaRPr lang="sv-SE" dirty="0" smtClean="0"/>
          </a:p>
          <a:p>
            <a:pPr marL="342900" indent="-342900">
              <a:buFontTx/>
              <a:buChar char="-"/>
            </a:pPr>
            <a:r>
              <a:rPr lang="sv-SE" dirty="0" smtClean="0"/>
              <a:t>Bachelor and Master studies </a:t>
            </a:r>
            <a:r>
              <a:rPr lang="sv-SE" dirty="0" err="1" smtClean="0"/>
              <a:t>are</a:t>
            </a:r>
            <a:r>
              <a:rPr lang="sv-SE" dirty="0" smtClean="0"/>
              <a:t> </a:t>
            </a:r>
            <a:r>
              <a:rPr lang="sv-SE" dirty="0" err="1" smtClean="0"/>
              <a:t>funded</a:t>
            </a:r>
            <a:r>
              <a:rPr lang="sv-SE" dirty="0" smtClean="0"/>
              <a:t> by the </a:t>
            </a:r>
            <a:r>
              <a:rPr lang="sv-SE" dirty="0" err="1" smtClean="0"/>
              <a:t>government</a:t>
            </a:r>
            <a:r>
              <a:rPr lang="sv-SE" dirty="0" smtClean="0"/>
              <a:t> for the students coming from EU/EES</a:t>
            </a:r>
          </a:p>
          <a:p>
            <a:pPr marL="342900" indent="-342900">
              <a:buFontTx/>
              <a:buChar char="-"/>
            </a:pPr>
            <a:r>
              <a:rPr lang="sv-SE" dirty="0" smtClean="0"/>
              <a:t>Master and PhD studies </a:t>
            </a:r>
            <a:r>
              <a:rPr lang="sv-SE" dirty="0" err="1" smtClean="0"/>
              <a:t>mainly</a:t>
            </a:r>
            <a:r>
              <a:rPr lang="sv-SE" dirty="0" smtClean="0"/>
              <a:t> in English</a:t>
            </a:r>
          </a:p>
          <a:p>
            <a:pPr marL="342900" indent="-342900">
              <a:buFontTx/>
              <a:buChar char="-"/>
            </a:pPr>
            <a:r>
              <a:rPr lang="sv-SE" dirty="0" err="1" smtClean="0"/>
              <a:t>Tuition</a:t>
            </a:r>
            <a:r>
              <a:rPr lang="sv-SE" dirty="0" smtClean="0"/>
              <a:t> </a:t>
            </a:r>
            <a:r>
              <a:rPr lang="sv-SE" dirty="0" err="1" smtClean="0"/>
              <a:t>fees</a:t>
            </a:r>
            <a:r>
              <a:rPr lang="sv-SE" dirty="0" smtClean="0"/>
              <a:t> for the students </a:t>
            </a:r>
            <a:r>
              <a:rPr lang="sv-SE" dirty="0" err="1" smtClean="0"/>
              <a:t>outside</a:t>
            </a:r>
            <a:r>
              <a:rPr lang="sv-SE" dirty="0" smtClean="0"/>
              <a:t> EU/EES</a:t>
            </a:r>
          </a:p>
          <a:p>
            <a:pPr marL="342900" indent="-342900">
              <a:buFontTx/>
              <a:buChar char="-"/>
            </a:pPr>
            <a:r>
              <a:rPr lang="sv-SE" dirty="0" err="1" smtClean="0"/>
              <a:t>Ministry</a:t>
            </a:r>
            <a:r>
              <a:rPr lang="sv-SE" dirty="0" smtClean="0"/>
              <a:t> </a:t>
            </a:r>
            <a:r>
              <a:rPr lang="sv-SE" dirty="0" err="1" smtClean="0"/>
              <a:t>of</a:t>
            </a:r>
            <a:r>
              <a:rPr lang="sv-SE" dirty="0" smtClean="0"/>
              <a:t> </a:t>
            </a:r>
            <a:r>
              <a:rPr lang="sv-SE" dirty="0" err="1" smtClean="0"/>
              <a:t>Education</a:t>
            </a:r>
            <a:r>
              <a:rPr lang="sv-SE" dirty="0" smtClean="0"/>
              <a:t> is </a:t>
            </a:r>
            <a:r>
              <a:rPr lang="sv-SE" dirty="0" err="1" smtClean="0"/>
              <a:t>responsible</a:t>
            </a:r>
            <a:r>
              <a:rPr lang="sv-SE" dirty="0" smtClean="0"/>
              <a:t> for </a:t>
            </a:r>
            <a:r>
              <a:rPr lang="sv-SE" dirty="0" err="1" smtClean="0"/>
              <a:t>strategies</a:t>
            </a:r>
            <a:r>
              <a:rPr lang="sv-SE" dirty="0" smtClean="0"/>
              <a:t>, </a:t>
            </a:r>
            <a:r>
              <a:rPr lang="sv-SE" dirty="0" err="1" smtClean="0"/>
              <a:t>does</a:t>
            </a:r>
            <a:r>
              <a:rPr lang="sv-SE" dirty="0" smtClean="0"/>
              <a:t> not </a:t>
            </a:r>
            <a:r>
              <a:rPr lang="sv-SE" dirty="0" err="1" smtClean="0"/>
              <a:t>impose</a:t>
            </a:r>
            <a:r>
              <a:rPr lang="sv-SE" dirty="0" smtClean="0"/>
              <a:t> the </a:t>
            </a:r>
            <a:r>
              <a:rPr lang="sv-SE" dirty="0" err="1" smtClean="0"/>
              <a:t>methodology</a:t>
            </a:r>
            <a:endParaRPr lang="sv-SE" dirty="0" smtClean="0"/>
          </a:p>
          <a:p>
            <a:pPr marL="342900" indent="-342900">
              <a:buFontTx/>
              <a:buChar char="-"/>
            </a:pPr>
            <a:r>
              <a:rPr lang="sv-SE" dirty="0" smtClean="0"/>
              <a:t>A </a:t>
            </a:r>
            <a:r>
              <a:rPr lang="sv-SE" dirty="0" err="1" smtClean="0"/>
              <a:t>variety</a:t>
            </a:r>
            <a:r>
              <a:rPr lang="sv-SE" dirty="0" smtClean="0"/>
              <a:t> </a:t>
            </a:r>
            <a:r>
              <a:rPr lang="sv-SE" dirty="0" err="1" smtClean="0"/>
              <a:t>of</a:t>
            </a:r>
            <a:r>
              <a:rPr lang="sv-SE" dirty="0" smtClean="0"/>
              <a:t> public </a:t>
            </a:r>
            <a:r>
              <a:rPr lang="sv-SE" dirty="0" err="1" smtClean="0"/>
              <a:t>entities</a:t>
            </a:r>
            <a:r>
              <a:rPr lang="sv-SE" dirty="0" smtClean="0"/>
              <a:t> </a:t>
            </a:r>
            <a:r>
              <a:rPr lang="sv-SE" dirty="0" err="1" smtClean="0"/>
              <a:t>which</a:t>
            </a:r>
            <a:r>
              <a:rPr lang="sv-SE" dirty="0" smtClean="0"/>
              <a:t> </a:t>
            </a:r>
            <a:r>
              <a:rPr lang="sv-SE" dirty="0" err="1" smtClean="0"/>
              <a:t>carry</a:t>
            </a:r>
            <a:r>
              <a:rPr lang="sv-SE" dirty="0" smtClean="0"/>
              <a:t> </a:t>
            </a:r>
            <a:r>
              <a:rPr lang="sv-SE" dirty="0" err="1" smtClean="0"/>
              <a:t>out</a:t>
            </a:r>
            <a:r>
              <a:rPr lang="sv-SE" dirty="0" smtClean="0"/>
              <a:t> practical </a:t>
            </a:r>
            <a:r>
              <a:rPr lang="sv-SE" dirty="0" err="1" smtClean="0"/>
              <a:t>work</a:t>
            </a:r>
            <a:r>
              <a:rPr lang="sv-SE" dirty="0" smtClean="0"/>
              <a:t> on </a:t>
            </a:r>
            <a:r>
              <a:rPr lang="sv-SE" dirty="0" err="1" smtClean="0"/>
              <a:t>internationalization</a:t>
            </a:r>
            <a:endParaRPr lang="sv-SE" dirty="0"/>
          </a:p>
        </p:txBody>
      </p:sp>
    </p:spTree>
    <p:extLst>
      <p:ext uri="{BB962C8B-B14F-4D97-AF65-F5344CB8AC3E}">
        <p14:creationId xmlns:p14="http://schemas.microsoft.com/office/powerpoint/2010/main" val="1810668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Public </a:t>
            </a:r>
            <a:r>
              <a:rPr lang="sv-SE" dirty="0" err="1" smtClean="0"/>
              <a:t>entities</a:t>
            </a:r>
            <a:r>
              <a:rPr lang="sv-SE" dirty="0" smtClean="0"/>
              <a:t> </a:t>
            </a:r>
            <a:r>
              <a:rPr lang="sv-SE" dirty="0" err="1" smtClean="0"/>
              <a:t>active</a:t>
            </a:r>
            <a:r>
              <a:rPr lang="sv-SE" dirty="0" smtClean="0"/>
              <a:t> in the area </a:t>
            </a:r>
            <a:r>
              <a:rPr lang="sv-SE" dirty="0" err="1" smtClean="0"/>
              <a:t>of</a:t>
            </a:r>
            <a:r>
              <a:rPr lang="sv-SE" dirty="0" smtClean="0"/>
              <a:t> </a:t>
            </a:r>
            <a:r>
              <a:rPr lang="sv-SE" dirty="0" err="1" smtClean="0"/>
              <a:t>higher</a:t>
            </a:r>
            <a:r>
              <a:rPr lang="sv-SE" dirty="0" smtClean="0"/>
              <a:t> </a:t>
            </a:r>
            <a:r>
              <a:rPr lang="sv-SE" dirty="0" err="1" smtClean="0"/>
              <a:t>education</a:t>
            </a:r>
            <a:endParaRPr lang="sv-SE" dirty="0"/>
          </a:p>
        </p:txBody>
      </p:sp>
      <p:sp>
        <p:nvSpPr>
          <p:cNvPr id="3" name="Content Placeholder 2"/>
          <p:cNvSpPr>
            <a:spLocks noGrp="1"/>
          </p:cNvSpPr>
          <p:nvPr>
            <p:ph sz="quarter" idx="13"/>
          </p:nvPr>
        </p:nvSpPr>
        <p:spPr/>
        <p:txBody>
          <a:bodyPr/>
          <a:lstStyle/>
          <a:p>
            <a:pPr marL="342900" indent="-342900">
              <a:buFontTx/>
              <a:buChar char="-"/>
            </a:pPr>
            <a:r>
              <a:rPr lang="sv-SE" dirty="0" smtClean="0"/>
              <a:t>Swedish </a:t>
            </a:r>
            <a:r>
              <a:rPr lang="sv-SE" dirty="0" err="1" smtClean="0"/>
              <a:t>Higher</a:t>
            </a:r>
            <a:r>
              <a:rPr lang="sv-SE" dirty="0" smtClean="0"/>
              <a:t> </a:t>
            </a:r>
            <a:r>
              <a:rPr lang="sv-SE" dirty="0" err="1" smtClean="0"/>
              <a:t>Education</a:t>
            </a:r>
            <a:r>
              <a:rPr lang="sv-SE" dirty="0" smtClean="0"/>
              <a:t> </a:t>
            </a:r>
            <a:r>
              <a:rPr lang="sv-SE" dirty="0" err="1" smtClean="0"/>
              <a:t>Authority</a:t>
            </a:r>
            <a:r>
              <a:rPr lang="sv-SE" dirty="0" smtClean="0"/>
              <a:t> (UKÄ)</a:t>
            </a:r>
          </a:p>
          <a:p>
            <a:pPr marL="342900" indent="-342900">
              <a:buFontTx/>
              <a:buChar char="-"/>
            </a:pPr>
            <a:r>
              <a:rPr lang="sv-SE" dirty="0" smtClean="0"/>
              <a:t>Swedish Council for </a:t>
            </a:r>
            <a:r>
              <a:rPr lang="sv-SE" dirty="0" err="1" smtClean="0"/>
              <a:t>Higher</a:t>
            </a:r>
            <a:r>
              <a:rPr lang="sv-SE" dirty="0" smtClean="0"/>
              <a:t> </a:t>
            </a:r>
            <a:r>
              <a:rPr lang="sv-SE" dirty="0" err="1" smtClean="0"/>
              <a:t>Education</a:t>
            </a:r>
            <a:r>
              <a:rPr lang="sv-SE" dirty="0" smtClean="0"/>
              <a:t> (UHR)</a:t>
            </a:r>
          </a:p>
          <a:p>
            <a:pPr marL="342900" indent="-342900">
              <a:buFontTx/>
              <a:buChar char="-"/>
            </a:pPr>
            <a:r>
              <a:rPr lang="sv-SE" dirty="0" smtClean="0"/>
              <a:t>The Swedish Foundation for International </a:t>
            </a:r>
            <a:r>
              <a:rPr lang="sv-SE" dirty="0" err="1" smtClean="0"/>
              <a:t>Cooperation</a:t>
            </a:r>
            <a:r>
              <a:rPr lang="sv-SE" dirty="0" smtClean="0"/>
              <a:t> in Research and </a:t>
            </a:r>
            <a:r>
              <a:rPr lang="sv-SE" dirty="0" err="1" smtClean="0"/>
              <a:t>Higher</a:t>
            </a:r>
            <a:r>
              <a:rPr lang="sv-SE" dirty="0" smtClean="0"/>
              <a:t> </a:t>
            </a:r>
            <a:r>
              <a:rPr lang="sv-SE" dirty="0" err="1" smtClean="0"/>
              <a:t>Education</a:t>
            </a:r>
            <a:r>
              <a:rPr lang="sv-SE" dirty="0" smtClean="0"/>
              <a:t> (STINT)</a:t>
            </a:r>
          </a:p>
          <a:p>
            <a:pPr marL="342900" indent="-342900">
              <a:buFontTx/>
              <a:buChar char="-"/>
            </a:pPr>
            <a:r>
              <a:rPr lang="sv-SE" dirty="0" smtClean="0"/>
              <a:t>The Swedish </a:t>
            </a:r>
            <a:r>
              <a:rPr lang="sv-SE" dirty="0" err="1" smtClean="0"/>
              <a:t>Institute</a:t>
            </a:r>
            <a:r>
              <a:rPr lang="sv-SE" dirty="0" smtClean="0"/>
              <a:t> (SI)</a:t>
            </a:r>
          </a:p>
        </p:txBody>
      </p:sp>
    </p:spTree>
    <p:extLst>
      <p:ext uri="{BB962C8B-B14F-4D97-AF65-F5344CB8AC3E}">
        <p14:creationId xmlns:p14="http://schemas.microsoft.com/office/powerpoint/2010/main" val="4204142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Swedish </a:t>
            </a:r>
            <a:r>
              <a:rPr lang="sv-SE" dirty="0" err="1" smtClean="0"/>
              <a:t>Higher</a:t>
            </a:r>
            <a:r>
              <a:rPr lang="sv-SE" dirty="0" smtClean="0"/>
              <a:t> </a:t>
            </a:r>
            <a:r>
              <a:rPr lang="sv-SE" dirty="0" err="1" smtClean="0"/>
              <a:t>Education</a:t>
            </a:r>
            <a:r>
              <a:rPr lang="sv-SE" dirty="0" smtClean="0"/>
              <a:t> </a:t>
            </a:r>
            <a:r>
              <a:rPr lang="sv-SE" dirty="0" err="1" smtClean="0"/>
              <a:t>Authority</a:t>
            </a:r>
            <a:r>
              <a:rPr lang="sv-SE" dirty="0" smtClean="0"/>
              <a:t/>
            </a:r>
            <a:br>
              <a:rPr lang="sv-SE" dirty="0" smtClean="0"/>
            </a:br>
            <a:r>
              <a:rPr lang="sv-SE" dirty="0" smtClean="0">
                <a:hlinkClick r:id="rId2"/>
              </a:rPr>
              <a:t>www.uka.se</a:t>
            </a:r>
            <a:r>
              <a:rPr lang="sv-SE" dirty="0" smtClean="0"/>
              <a:t> </a:t>
            </a:r>
            <a:endParaRPr lang="sv-SE" dirty="0"/>
          </a:p>
        </p:txBody>
      </p:sp>
      <p:sp>
        <p:nvSpPr>
          <p:cNvPr id="3" name="Content Placeholder 2"/>
          <p:cNvSpPr>
            <a:spLocks noGrp="1"/>
          </p:cNvSpPr>
          <p:nvPr>
            <p:ph sz="quarter" idx="13"/>
          </p:nvPr>
        </p:nvSpPr>
        <p:spPr/>
        <p:txBody>
          <a:bodyPr/>
          <a:lstStyle/>
          <a:p>
            <a:r>
              <a:rPr lang="en-US" b="1" dirty="0"/>
              <a:t>Three main areas</a:t>
            </a:r>
          </a:p>
          <a:p>
            <a:pPr marL="342900" indent="-342900">
              <a:buFont typeface="Arial" panose="020B0604020202020204" pitchFamily="34" charset="0"/>
              <a:buChar char="•"/>
            </a:pPr>
            <a:r>
              <a:rPr lang="en-US" dirty="0"/>
              <a:t>Quality assurance of higher education and appraisal of the degree-awarding powers of public-sector higher education institutions.</a:t>
            </a:r>
          </a:p>
          <a:p>
            <a:pPr marL="342900" indent="-342900">
              <a:buFont typeface="Arial" panose="020B0604020202020204" pitchFamily="34" charset="0"/>
              <a:buChar char="•"/>
            </a:pPr>
            <a:r>
              <a:rPr lang="en-US" dirty="0"/>
              <a:t>Legal supervision of higher education.</a:t>
            </a:r>
          </a:p>
          <a:p>
            <a:pPr marL="342900" indent="-342900">
              <a:buFont typeface="Arial" panose="020B0604020202020204" pitchFamily="34" charset="0"/>
              <a:buChar char="•"/>
            </a:pPr>
            <a:r>
              <a:rPr lang="en-US" dirty="0"/>
              <a:t>Monitoring efficiency, follow-up and horizon scanning as well as responsibility for statistics in the higher education sector.</a:t>
            </a:r>
          </a:p>
        </p:txBody>
      </p:sp>
    </p:spTree>
    <p:extLst>
      <p:ext uri="{BB962C8B-B14F-4D97-AF65-F5344CB8AC3E}">
        <p14:creationId xmlns:p14="http://schemas.microsoft.com/office/powerpoint/2010/main" val="1079638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Swedish </a:t>
            </a:r>
            <a:r>
              <a:rPr lang="sv-SE" dirty="0" err="1" smtClean="0"/>
              <a:t>Higher</a:t>
            </a:r>
            <a:r>
              <a:rPr lang="sv-SE" dirty="0" smtClean="0"/>
              <a:t> </a:t>
            </a:r>
            <a:r>
              <a:rPr lang="sv-SE" dirty="0" err="1" smtClean="0"/>
              <a:t>Education</a:t>
            </a:r>
            <a:r>
              <a:rPr lang="sv-SE" dirty="0" smtClean="0"/>
              <a:t> </a:t>
            </a:r>
            <a:r>
              <a:rPr lang="sv-SE" dirty="0" err="1" smtClean="0"/>
              <a:t>Authority</a:t>
            </a:r>
            <a:r>
              <a:rPr lang="sv-SE" dirty="0" smtClean="0"/>
              <a:t/>
            </a:r>
            <a:br>
              <a:rPr lang="sv-SE" dirty="0" smtClean="0"/>
            </a:br>
            <a:endParaRPr lang="sv-SE" dirty="0"/>
          </a:p>
        </p:txBody>
      </p:sp>
      <p:sp>
        <p:nvSpPr>
          <p:cNvPr id="3" name="Content Placeholder 2"/>
          <p:cNvSpPr>
            <a:spLocks noGrp="1"/>
          </p:cNvSpPr>
          <p:nvPr>
            <p:ph sz="quarter" idx="13"/>
          </p:nvPr>
        </p:nvSpPr>
        <p:spPr/>
        <p:txBody>
          <a:bodyPr/>
          <a:lstStyle/>
          <a:p>
            <a:r>
              <a:rPr lang="en-US" dirty="0" smtClean="0"/>
              <a:t>Carries out thematic evaluations in Swedish Higher Education:</a:t>
            </a:r>
          </a:p>
          <a:p>
            <a:pPr marL="342900" indent="-342900">
              <a:buFont typeface="Arial" panose="020B0604020202020204" pitchFamily="34" charset="0"/>
              <a:buChar char="•"/>
            </a:pPr>
            <a:r>
              <a:rPr lang="en-US" dirty="0" smtClean="0"/>
              <a:t>Survey </a:t>
            </a:r>
            <a:r>
              <a:rPr lang="en-US" dirty="0"/>
              <a:t>of the system of tuition fees for third-country </a:t>
            </a:r>
            <a:r>
              <a:rPr lang="en-US" dirty="0" smtClean="0"/>
              <a:t>students</a:t>
            </a:r>
          </a:p>
          <a:p>
            <a:pPr marL="342900" indent="-342900">
              <a:buFont typeface="Arial" panose="020B0604020202020204" pitchFamily="34" charset="0"/>
              <a:buChar char="•"/>
            </a:pPr>
            <a:r>
              <a:rPr lang="en-US" dirty="0" smtClean="0"/>
              <a:t>Student mirror: 9 of 10 students are satisfied with their education</a:t>
            </a:r>
          </a:p>
          <a:p>
            <a:pPr marL="342900" indent="-342900">
              <a:buFont typeface="Arial" panose="020B0604020202020204" pitchFamily="34" charset="0"/>
              <a:buChar char="•"/>
            </a:pPr>
            <a:r>
              <a:rPr lang="sv-SE" dirty="0"/>
              <a:t>International </a:t>
            </a:r>
            <a:r>
              <a:rPr lang="sv-SE" dirty="0" err="1"/>
              <a:t>mobility</a:t>
            </a:r>
            <a:r>
              <a:rPr lang="sv-SE" dirty="0"/>
              <a:t> </a:t>
            </a:r>
            <a:r>
              <a:rPr lang="sv-SE" dirty="0" smtClean="0"/>
              <a:t>2015/16</a:t>
            </a:r>
          </a:p>
          <a:p>
            <a:pPr marL="342900" indent="-342900">
              <a:buFont typeface="Arial" panose="020B0604020202020204" pitchFamily="34" charset="0"/>
              <a:buChar char="•"/>
            </a:pPr>
            <a:r>
              <a:rPr lang="sv-SE" dirty="0" err="1" smtClean="0"/>
              <a:t>Internationalization</a:t>
            </a:r>
            <a:r>
              <a:rPr lang="sv-SE" dirty="0" smtClean="0"/>
              <a:t> for </a:t>
            </a:r>
            <a:r>
              <a:rPr lang="sv-SE" dirty="0" err="1" smtClean="0"/>
              <a:t>quality</a:t>
            </a:r>
            <a:r>
              <a:rPr lang="sv-SE" dirty="0" smtClean="0"/>
              <a:t> – a </a:t>
            </a:r>
            <a:r>
              <a:rPr lang="sv-SE" dirty="0" err="1" smtClean="0"/>
              <a:t>university</a:t>
            </a:r>
            <a:r>
              <a:rPr lang="sv-SE" dirty="0" smtClean="0"/>
              <a:t> in the </a:t>
            </a:r>
            <a:r>
              <a:rPr lang="sv-SE" dirty="0" err="1" smtClean="0"/>
              <a:t>world</a:t>
            </a:r>
            <a:r>
              <a:rPr lang="sv-SE" dirty="0" smtClean="0"/>
              <a:t> – extensive </a:t>
            </a:r>
            <a:r>
              <a:rPr lang="sv-SE" dirty="0" err="1" smtClean="0"/>
              <a:t>study</a:t>
            </a:r>
            <a:r>
              <a:rPr lang="sv-SE" dirty="0" smtClean="0"/>
              <a:t> </a:t>
            </a:r>
            <a:r>
              <a:rPr lang="sv-SE" dirty="0" err="1" smtClean="0"/>
              <a:t>of</a:t>
            </a:r>
            <a:r>
              <a:rPr lang="sv-SE" dirty="0" smtClean="0"/>
              <a:t> </a:t>
            </a:r>
            <a:r>
              <a:rPr lang="sv-SE" dirty="0" err="1" smtClean="0"/>
              <a:t>internationalization</a:t>
            </a:r>
            <a:r>
              <a:rPr lang="sv-SE" dirty="0" smtClean="0"/>
              <a:t> in Sweden</a:t>
            </a:r>
            <a:endParaRPr lang="en-US" dirty="0"/>
          </a:p>
        </p:txBody>
      </p:sp>
    </p:spTree>
    <p:extLst>
      <p:ext uri="{BB962C8B-B14F-4D97-AF65-F5344CB8AC3E}">
        <p14:creationId xmlns:p14="http://schemas.microsoft.com/office/powerpoint/2010/main" val="3969831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Swedish Council </a:t>
            </a:r>
            <a:r>
              <a:rPr lang="sv-SE" dirty="0" err="1" smtClean="0"/>
              <a:t>of</a:t>
            </a:r>
            <a:r>
              <a:rPr lang="sv-SE" dirty="0" smtClean="0"/>
              <a:t> </a:t>
            </a:r>
            <a:r>
              <a:rPr lang="sv-SE" dirty="0" err="1" smtClean="0"/>
              <a:t>Higher</a:t>
            </a:r>
            <a:r>
              <a:rPr lang="sv-SE" dirty="0" smtClean="0"/>
              <a:t> </a:t>
            </a:r>
            <a:r>
              <a:rPr lang="sv-SE" dirty="0" err="1" smtClean="0"/>
              <a:t>Education</a:t>
            </a:r>
            <a:r>
              <a:rPr lang="sv-SE" dirty="0" smtClean="0"/>
              <a:t/>
            </a:r>
            <a:br>
              <a:rPr lang="sv-SE" dirty="0" smtClean="0"/>
            </a:br>
            <a:r>
              <a:rPr lang="sv-SE" dirty="0">
                <a:hlinkClick r:id="rId2"/>
              </a:rPr>
              <a:t>www.uhr.se</a:t>
            </a:r>
            <a:r>
              <a:rPr lang="sv-SE" dirty="0"/>
              <a:t> </a:t>
            </a:r>
          </a:p>
        </p:txBody>
      </p:sp>
      <p:sp>
        <p:nvSpPr>
          <p:cNvPr id="3" name="Content Placeholder 2"/>
          <p:cNvSpPr>
            <a:spLocks noGrp="1"/>
          </p:cNvSpPr>
          <p:nvPr>
            <p:ph sz="quarter" idx="13"/>
          </p:nvPr>
        </p:nvSpPr>
        <p:spPr>
          <a:xfrm>
            <a:off x="1822012" y="1638682"/>
            <a:ext cx="6862738" cy="4213902"/>
          </a:xfrm>
        </p:spPr>
        <p:txBody>
          <a:bodyPr>
            <a:normAutofit lnSpcReduction="10000"/>
          </a:bodyPr>
          <a:lstStyle/>
          <a:p>
            <a:r>
              <a:rPr lang="sv-SE" b="1" dirty="0" smtClean="0"/>
              <a:t>Areas </a:t>
            </a:r>
            <a:r>
              <a:rPr lang="sv-SE" b="1" dirty="0" err="1" smtClean="0"/>
              <a:t>of</a:t>
            </a:r>
            <a:r>
              <a:rPr lang="sv-SE" b="1" dirty="0" smtClean="0"/>
              <a:t> </a:t>
            </a:r>
            <a:r>
              <a:rPr lang="sv-SE" b="1" dirty="0" err="1" smtClean="0"/>
              <a:t>activity</a:t>
            </a:r>
            <a:r>
              <a:rPr lang="sv-SE" b="1" dirty="0" smtClean="0"/>
              <a:t>:</a:t>
            </a:r>
          </a:p>
          <a:p>
            <a:pPr marL="342900" indent="-342900">
              <a:buFont typeface="Arial" panose="020B0604020202020204" pitchFamily="34" charset="0"/>
              <a:buChar char="•"/>
            </a:pPr>
            <a:r>
              <a:rPr lang="sv-SE" dirty="0" err="1"/>
              <a:t>Admissions</a:t>
            </a:r>
            <a:r>
              <a:rPr lang="sv-SE" dirty="0"/>
              <a:t> </a:t>
            </a:r>
            <a:r>
              <a:rPr lang="sv-SE" dirty="0" err="1"/>
              <a:t>to</a:t>
            </a:r>
            <a:r>
              <a:rPr lang="sv-SE" dirty="0"/>
              <a:t> </a:t>
            </a:r>
            <a:r>
              <a:rPr lang="sv-SE" dirty="0" err="1"/>
              <a:t>higher</a:t>
            </a:r>
            <a:r>
              <a:rPr lang="sv-SE" dirty="0"/>
              <a:t> </a:t>
            </a:r>
            <a:r>
              <a:rPr lang="sv-SE" dirty="0" err="1" smtClean="0"/>
              <a:t>education</a:t>
            </a:r>
            <a:endParaRPr lang="sv-SE" dirty="0" smtClean="0"/>
          </a:p>
          <a:p>
            <a:pPr lvl="1" indent="0">
              <a:buNone/>
            </a:pPr>
            <a:r>
              <a:rPr lang="sv-SE" dirty="0" smtClean="0">
                <a:hlinkClick r:id="rId3" tooltip="To Universityadmissions.se"/>
              </a:rPr>
              <a:t>Universityadmissions.se</a:t>
            </a:r>
            <a:r>
              <a:rPr lang="sv-SE" dirty="0" smtClean="0"/>
              <a:t> </a:t>
            </a:r>
          </a:p>
          <a:p>
            <a:pPr marL="342900" indent="-342900">
              <a:buFont typeface="Arial" panose="020B0604020202020204" pitchFamily="34" charset="0"/>
              <a:buChar char="•"/>
            </a:pPr>
            <a:r>
              <a:rPr lang="en-US" dirty="0" smtClean="0"/>
              <a:t>The </a:t>
            </a:r>
            <a:r>
              <a:rPr lang="en-US" dirty="0"/>
              <a:t>Swedish Scholastic Aptitude </a:t>
            </a:r>
            <a:r>
              <a:rPr lang="en-US" dirty="0" smtClean="0"/>
              <a:t>Test</a:t>
            </a:r>
          </a:p>
          <a:p>
            <a:pPr lvl="1" indent="0">
              <a:buNone/>
            </a:pPr>
            <a:r>
              <a:rPr lang="sv-SE" dirty="0">
                <a:hlinkClick r:id="rId4" tooltip="To Hogskoleprov.nu"/>
              </a:rPr>
              <a:t>Hogskoleprov.nu</a:t>
            </a:r>
            <a:endParaRPr lang="en-US" dirty="0" smtClean="0"/>
          </a:p>
          <a:p>
            <a:pPr marL="342900" indent="-342900">
              <a:buFont typeface="Arial" panose="020B0604020202020204" pitchFamily="34" charset="0"/>
              <a:buChar char="•"/>
            </a:pPr>
            <a:r>
              <a:rPr lang="en-US" dirty="0" smtClean="0"/>
              <a:t>Increased </a:t>
            </a:r>
            <a:r>
              <a:rPr lang="en-US" dirty="0"/>
              <a:t>diversity, equal rights and widened participation in higher </a:t>
            </a:r>
            <a:r>
              <a:rPr lang="en-US" dirty="0" smtClean="0"/>
              <a:t>education</a:t>
            </a:r>
          </a:p>
          <a:p>
            <a:pPr marL="342900" indent="-342900">
              <a:buFont typeface="Arial" panose="020B0604020202020204" pitchFamily="34" charset="0"/>
              <a:buChar char="•"/>
            </a:pPr>
            <a:r>
              <a:rPr lang="sv-SE" dirty="0" err="1" smtClean="0"/>
              <a:t>Evaluation</a:t>
            </a:r>
            <a:r>
              <a:rPr lang="sv-SE" dirty="0" smtClean="0"/>
              <a:t> </a:t>
            </a:r>
            <a:r>
              <a:rPr lang="sv-SE" dirty="0" err="1"/>
              <a:t>of</a:t>
            </a:r>
            <a:r>
              <a:rPr lang="sv-SE" dirty="0"/>
              <a:t> </a:t>
            </a:r>
            <a:r>
              <a:rPr lang="sv-SE" dirty="0" err="1"/>
              <a:t>foreign</a:t>
            </a:r>
            <a:r>
              <a:rPr lang="sv-SE" dirty="0"/>
              <a:t> </a:t>
            </a:r>
            <a:r>
              <a:rPr lang="sv-SE" dirty="0" err="1" smtClean="0"/>
              <a:t>qualifications</a:t>
            </a:r>
            <a:endParaRPr lang="sv-SE" dirty="0" smtClean="0"/>
          </a:p>
          <a:p>
            <a:pPr marL="342900" indent="-342900">
              <a:buFont typeface="Arial" panose="020B0604020202020204" pitchFamily="34" charset="0"/>
              <a:buChar char="•"/>
            </a:pPr>
            <a:r>
              <a:rPr lang="sv-SE" dirty="0" smtClean="0"/>
              <a:t>International </a:t>
            </a:r>
            <a:r>
              <a:rPr lang="sv-SE" dirty="0" err="1"/>
              <a:t>cooperation</a:t>
            </a:r>
            <a:r>
              <a:rPr lang="sv-SE" dirty="0"/>
              <a:t> and </a:t>
            </a:r>
            <a:r>
              <a:rPr lang="sv-SE" dirty="0" err="1" smtClean="0"/>
              <a:t>mobility</a:t>
            </a:r>
            <a:endParaRPr lang="sv-SE" dirty="0" smtClean="0"/>
          </a:p>
          <a:p>
            <a:pPr marL="342900" indent="-342900">
              <a:buFont typeface="Arial" panose="020B0604020202020204" pitchFamily="34" charset="0"/>
              <a:buChar char="•"/>
            </a:pPr>
            <a:r>
              <a:rPr lang="sv-SE" dirty="0" smtClean="0"/>
              <a:t>Information </a:t>
            </a:r>
            <a:r>
              <a:rPr lang="sv-SE" dirty="0" err="1"/>
              <a:t>about</a:t>
            </a:r>
            <a:r>
              <a:rPr lang="sv-SE" dirty="0"/>
              <a:t> </a:t>
            </a:r>
            <a:r>
              <a:rPr lang="sv-SE" dirty="0" err="1"/>
              <a:t>higher</a:t>
            </a:r>
            <a:r>
              <a:rPr lang="sv-SE" dirty="0"/>
              <a:t> </a:t>
            </a:r>
            <a:r>
              <a:rPr lang="sv-SE" dirty="0" err="1" smtClean="0"/>
              <a:t>education</a:t>
            </a:r>
            <a:endParaRPr lang="sv-SE" dirty="0" smtClean="0"/>
          </a:p>
          <a:p>
            <a:pPr lvl="1" indent="0">
              <a:buNone/>
            </a:pPr>
            <a:r>
              <a:rPr lang="sv-SE" dirty="0">
                <a:hlinkClick r:id="rId5" tooltip="To Studera.nu"/>
              </a:rPr>
              <a:t>Studera.nu</a:t>
            </a:r>
            <a:endParaRPr lang="sv-SE" dirty="0" smtClean="0"/>
          </a:p>
          <a:p>
            <a:pPr marL="342900" indent="-342900">
              <a:buFont typeface="Arial" panose="020B0604020202020204" pitchFamily="34" charset="0"/>
              <a:buChar char="•"/>
            </a:pPr>
            <a:r>
              <a:rPr lang="sv-SE" dirty="0" smtClean="0"/>
              <a:t>Systems </a:t>
            </a:r>
            <a:r>
              <a:rPr lang="sv-SE" dirty="0"/>
              <a:t>administration and support</a:t>
            </a:r>
            <a:endParaRPr lang="en-US" dirty="0"/>
          </a:p>
        </p:txBody>
      </p:sp>
    </p:spTree>
    <p:extLst>
      <p:ext uri="{BB962C8B-B14F-4D97-AF65-F5344CB8AC3E}">
        <p14:creationId xmlns:p14="http://schemas.microsoft.com/office/powerpoint/2010/main" val="2446199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Swedish Council </a:t>
            </a:r>
            <a:r>
              <a:rPr lang="sv-SE" dirty="0" err="1" smtClean="0"/>
              <a:t>of</a:t>
            </a:r>
            <a:r>
              <a:rPr lang="sv-SE" dirty="0" smtClean="0"/>
              <a:t> </a:t>
            </a:r>
            <a:r>
              <a:rPr lang="sv-SE" dirty="0" err="1" smtClean="0"/>
              <a:t>Higher</a:t>
            </a:r>
            <a:r>
              <a:rPr lang="sv-SE" dirty="0" smtClean="0"/>
              <a:t> </a:t>
            </a:r>
            <a:r>
              <a:rPr lang="sv-SE" dirty="0" err="1" smtClean="0"/>
              <a:t>Education</a:t>
            </a:r>
            <a:endParaRPr lang="sv-SE" dirty="0"/>
          </a:p>
        </p:txBody>
      </p:sp>
      <p:sp>
        <p:nvSpPr>
          <p:cNvPr id="3" name="Content Placeholder 2"/>
          <p:cNvSpPr>
            <a:spLocks noGrp="1"/>
          </p:cNvSpPr>
          <p:nvPr>
            <p:ph sz="quarter" idx="13"/>
          </p:nvPr>
        </p:nvSpPr>
        <p:spPr>
          <a:xfrm>
            <a:off x="1822012" y="1638682"/>
            <a:ext cx="6862738" cy="4213902"/>
          </a:xfrm>
        </p:spPr>
        <p:txBody>
          <a:bodyPr>
            <a:normAutofit/>
          </a:bodyPr>
          <a:lstStyle/>
          <a:p>
            <a:r>
              <a:rPr lang="sv-SE" b="1" dirty="0" smtClean="0"/>
              <a:t>International programmes </a:t>
            </a:r>
            <a:r>
              <a:rPr lang="sv-SE" b="1" dirty="0" err="1" smtClean="0"/>
              <a:t>managed</a:t>
            </a:r>
            <a:r>
              <a:rPr lang="sv-SE" b="1" dirty="0" smtClean="0"/>
              <a:t> by UHR:</a:t>
            </a:r>
          </a:p>
          <a:p>
            <a:endParaRPr lang="sv-SE" b="1" dirty="0"/>
          </a:p>
          <a:p>
            <a:r>
              <a:rPr lang="sv-SE" b="1" dirty="0" smtClean="0"/>
              <a:t>ERASMUS+</a:t>
            </a:r>
          </a:p>
          <a:p>
            <a:r>
              <a:rPr lang="sv-SE" b="1" dirty="0" err="1" smtClean="0"/>
              <a:t>NordPlus</a:t>
            </a:r>
            <a:endParaRPr lang="sv-SE" b="1" dirty="0" smtClean="0"/>
          </a:p>
          <a:p>
            <a:r>
              <a:rPr lang="sv-SE" b="1" dirty="0" err="1" smtClean="0"/>
              <a:t>Linneaus</a:t>
            </a:r>
            <a:r>
              <a:rPr lang="sv-SE" b="1" dirty="0" smtClean="0"/>
              <a:t>-Palme</a:t>
            </a:r>
          </a:p>
          <a:p>
            <a:r>
              <a:rPr lang="sv-SE" b="1" dirty="0" smtClean="0"/>
              <a:t>Minor </a:t>
            </a:r>
            <a:r>
              <a:rPr lang="sv-SE" b="1" dirty="0" err="1" smtClean="0"/>
              <a:t>Field</a:t>
            </a:r>
            <a:r>
              <a:rPr lang="sv-SE" b="1" dirty="0" smtClean="0"/>
              <a:t> Studies</a:t>
            </a:r>
          </a:p>
          <a:p>
            <a:r>
              <a:rPr lang="sv-SE" b="1" dirty="0" smtClean="0"/>
              <a:t>Jean Monet</a:t>
            </a:r>
          </a:p>
          <a:p>
            <a:endParaRPr lang="sv-SE" b="1" dirty="0" smtClean="0"/>
          </a:p>
        </p:txBody>
      </p:sp>
    </p:spTree>
    <p:extLst>
      <p:ext uri="{BB962C8B-B14F-4D97-AF65-F5344CB8AC3E}">
        <p14:creationId xmlns:p14="http://schemas.microsoft.com/office/powerpoint/2010/main" val="456168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966" y="307819"/>
            <a:ext cx="7623018" cy="1104522"/>
          </a:xfrm>
        </p:spPr>
        <p:txBody>
          <a:bodyPr/>
          <a:lstStyle/>
          <a:p>
            <a:pPr marL="342900" indent="-342900"/>
            <a:r>
              <a:rPr lang="sv-SE" dirty="0"/>
              <a:t>The Swedish Foundation for International </a:t>
            </a:r>
            <a:r>
              <a:rPr lang="sv-SE" dirty="0" err="1"/>
              <a:t>Cooperation</a:t>
            </a:r>
            <a:r>
              <a:rPr lang="sv-SE" dirty="0"/>
              <a:t> in Research and </a:t>
            </a:r>
            <a:r>
              <a:rPr lang="sv-SE" dirty="0" err="1"/>
              <a:t>Higher</a:t>
            </a:r>
            <a:r>
              <a:rPr lang="sv-SE" dirty="0"/>
              <a:t> </a:t>
            </a:r>
            <a:r>
              <a:rPr lang="sv-SE" dirty="0" err="1"/>
              <a:t>Education</a:t>
            </a:r>
            <a:r>
              <a:rPr lang="sv-SE" dirty="0"/>
              <a:t> (STINT</a:t>
            </a:r>
            <a:r>
              <a:rPr lang="sv-SE" dirty="0" smtClean="0"/>
              <a:t>) </a:t>
            </a:r>
            <a:r>
              <a:rPr lang="sv-SE" dirty="0" smtClean="0">
                <a:hlinkClick r:id="rId2"/>
              </a:rPr>
              <a:t>www.stint.se</a:t>
            </a:r>
            <a:r>
              <a:rPr lang="sv-SE" dirty="0" smtClean="0"/>
              <a:t> </a:t>
            </a:r>
            <a:endParaRPr lang="sv-SE" dirty="0"/>
          </a:p>
        </p:txBody>
      </p:sp>
      <p:sp>
        <p:nvSpPr>
          <p:cNvPr id="3" name="Content Placeholder 2"/>
          <p:cNvSpPr>
            <a:spLocks noGrp="1"/>
          </p:cNvSpPr>
          <p:nvPr>
            <p:ph sz="quarter" idx="13"/>
          </p:nvPr>
        </p:nvSpPr>
        <p:spPr>
          <a:xfrm>
            <a:off x="1822012" y="1638682"/>
            <a:ext cx="7014170" cy="4213902"/>
          </a:xfrm>
        </p:spPr>
        <p:txBody>
          <a:bodyPr>
            <a:normAutofit/>
          </a:bodyPr>
          <a:lstStyle/>
          <a:p>
            <a:r>
              <a:rPr lang="en-US" sz="1600" dirty="0"/>
              <a:t>The Swedish Foundation for International Cooperation in Research and Higher Education, STINT, was set up by the Swedish Government in 1994 with the mission to </a:t>
            </a:r>
            <a:r>
              <a:rPr lang="en-US" sz="1600" dirty="0" err="1"/>
              <a:t>internationalise</a:t>
            </a:r>
            <a:r>
              <a:rPr lang="en-US" sz="1600" dirty="0"/>
              <a:t> Swedish higher education and </a:t>
            </a:r>
            <a:r>
              <a:rPr lang="en-US" sz="1600" dirty="0" smtClean="0"/>
              <a:t>research</a:t>
            </a:r>
          </a:p>
          <a:p>
            <a:endParaRPr lang="sv-SE" b="1" dirty="0"/>
          </a:p>
          <a:p>
            <a:r>
              <a:rPr lang="en-US" b="1" dirty="0"/>
              <a:t>STINT promotes </a:t>
            </a:r>
            <a:r>
              <a:rPr lang="en-US" b="1" dirty="0" err="1"/>
              <a:t>internationalisation</a:t>
            </a:r>
            <a:r>
              <a:rPr lang="en-US" b="1" dirty="0"/>
              <a:t> as an instrument to</a:t>
            </a:r>
            <a:r>
              <a:rPr lang="en-US" b="1" dirty="0" smtClean="0"/>
              <a:t>:</a:t>
            </a:r>
          </a:p>
          <a:p>
            <a:r>
              <a:rPr lang="en-US" dirty="0"/>
              <a:t/>
            </a:r>
            <a:br>
              <a:rPr lang="en-US" dirty="0"/>
            </a:br>
            <a:r>
              <a:rPr lang="en-US" dirty="0"/>
              <a:t>-    Enhance the quality of research and higher education</a:t>
            </a:r>
            <a:br>
              <a:rPr lang="en-US" dirty="0"/>
            </a:br>
            <a:r>
              <a:rPr lang="en-US" dirty="0"/>
              <a:t>-    Increase the competitiveness of universities</a:t>
            </a:r>
            <a:br>
              <a:rPr lang="en-US" dirty="0"/>
            </a:br>
            <a:r>
              <a:rPr lang="en-US" dirty="0"/>
              <a:t>-    Strengthen the attractiveness of Swedish universities</a:t>
            </a:r>
            <a:endParaRPr lang="sv-SE" b="1" dirty="0" smtClean="0"/>
          </a:p>
        </p:txBody>
      </p:sp>
    </p:spTree>
    <p:extLst>
      <p:ext uri="{BB962C8B-B14F-4D97-AF65-F5344CB8AC3E}">
        <p14:creationId xmlns:p14="http://schemas.microsoft.com/office/powerpoint/2010/main" val="1874712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178544"/>
            <a:ext cx="6935788" cy="1306235"/>
          </a:xfrm>
        </p:spPr>
        <p:txBody>
          <a:bodyPr/>
          <a:lstStyle/>
          <a:p>
            <a:r>
              <a:rPr lang="sv-SE" dirty="0"/>
              <a:t>The Swedish Foundation for International </a:t>
            </a:r>
            <a:r>
              <a:rPr lang="sv-SE" dirty="0" err="1"/>
              <a:t>Cooperation</a:t>
            </a:r>
            <a:r>
              <a:rPr lang="sv-SE" dirty="0"/>
              <a:t> in Research and </a:t>
            </a:r>
            <a:r>
              <a:rPr lang="sv-SE" dirty="0" err="1"/>
              <a:t>Higher</a:t>
            </a:r>
            <a:r>
              <a:rPr lang="sv-SE" dirty="0"/>
              <a:t> </a:t>
            </a:r>
            <a:r>
              <a:rPr lang="sv-SE" dirty="0" err="1"/>
              <a:t>Education</a:t>
            </a:r>
            <a:r>
              <a:rPr lang="sv-SE" dirty="0"/>
              <a:t> (STINT)</a:t>
            </a:r>
          </a:p>
        </p:txBody>
      </p:sp>
      <p:sp>
        <p:nvSpPr>
          <p:cNvPr id="3" name="Content Placeholder 2"/>
          <p:cNvSpPr>
            <a:spLocks noGrp="1"/>
          </p:cNvSpPr>
          <p:nvPr>
            <p:ph sz="quarter" idx="13"/>
          </p:nvPr>
        </p:nvSpPr>
        <p:spPr>
          <a:xfrm>
            <a:off x="1822012" y="1638682"/>
            <a:ext cx="6862738" cy="4213902"/>
          </a:xfrm>
        </p:spPr>
        <p:txBody>
          <a:bodyPr>
            <a:normAutofit lnSpcReduction="10000"/>
          </a:bodyPr>
          <a:lstStyle/>
          <a:p>
            <a:r>
              <a:rPr lang="sv-SE" b="1" dirty="0" smtClean="0"/>
              <a:t>International programmes </a:t>
            </a:r>
            <a:r>
              <a:rPr lang="sv-SE" b="1" dirty="0" err="1" smtClean="0"/>
              <a:t>managed</a:t>
            </a:r>
            <a:r>
              <a:rPr lang="sv-SE" b="1" dirty="0" smtClean="0"/>
              <a:t> by STINT:</a:t>
            </a:r>
          </a:p>
          <a:p>
            <a:endParaRPr lang="sv-SE" b="1" dirty="0"/>
          </a:p>
          <a:p>
            <a:pPr marL="342900" indent="-342900">
              <a:buFont typeface="Arial" panose="020B0604020202020204" pitchFamily="34" charset="0"/>
              <a:buChar char="•"/>
            </a:pPr>
            <a:r>
              <a:rPr lang="sv-SE" b="1" dirty="0" err="1"/>
              <a:t>Strategic</a:t>
            </a:r>
            <a:r>
              <a:rPr lang="sv-SE" b="1" dirty="0"/>
              <a:t> Grants for </a:t>
            </a:r>
            <a:r>
              <a:rPr lang="sv-SE" b="1" dirty="0" err="1" smtClean="0"/>
              <a:t>Internationalisation</a:t>
            </a:r>
            <a:endParaRPr lang="sv-SE" b="1" dirty="0" smtClean="0"/>
          </a:p>
          <a:p>
            <a:pPr marL="342900" indent="-342900">
              <a:buFont typeface="Arial" panose="020B0604020202020204" pitchFamily="34" charset="0"/>
              <a:buChar char="•"/>
            </a:pPr>
            <a:endParaRPr lang="sv-SE" b="1" dirty="0"/>
          </a:p>
          <a:p>
            <a:pPr marL="342900" indent="-342900">
              <a:buFont typeface="Arial" panose="020B0604020202020204" pitchFamily="34" charset="0"/>
              <a:buChar char="•"/>
            </a:pPr>
            <a:r>
              <a:rPr lang="sv-SE" b="1" dirty="0" smtClean="0"/>
              <a:t>Regional Programmes:</a:t>
            </a:r>
          </a:p>
          <a:p>
            <a:r>
              <a:rPr lang="sv-SE" b="1" dirty="0" smtClean="0"/>
              <a:t>	</a:t>
            </a:r>
            <a:r>
              <a:rPr lang="sv-SE" dirty="0" err="1" smtClean="0"/>
              <a:t>Brazilian</a:t>
            </a:r>
            <a:r>
              <a:rPr lang="sv-SE" dirty="0" smtClean="0"/>
              <a:t>-Swedish research </a:t>
            </a:r>
            <a:r>
              <a:rPr lang="sv-SE" dirty="0" err="1" smtClean="0"/>
              <a:t>collaboration</a:t>
            </a:r>
            <a:endParaRPr lang="sv-SE" dirty="0" smtClean="0"/>
          </a:p>
          <a:p>
            <a:r>
              <a:rPr lang="sv-SE" dirty="0" smtClean="0"/>
              <a:t>	China-Sweden </a:t>
            </a:r>
            <a:r>
              <a:rPr lang="sv-SE" dirty="0" err="1" smtClean="0"/>
              <a:t>mobility</a:t>
            </a:r>
            <a:endParaRPr lang="sv-SE" dirty="0" smtClean="0"/>
          </a:p>
          <a:p>
            <a:r>
              <a:rPr lang="sv-SE" dirty="0"/>
              <a:t>	</a:t>
            </a:r>
            <a:r>
              <a:rPr lang="sv-SE" dirty="0" smtClean="0"/>
              <a:t>Japan-Swedish research </a:t>
            </a:r>
            <a:r>
              <a:rPr lang="sv-SE" dirty="0" err="1" smtClean="0"/>
              <a:t>collaboration</a:t>
            </a:r>
            <a:endParaRPr lang="sv-SE" dirty="0" smtClean="0"/>
          </a:p>
          <a:p>
            <a:r>
              <a:rPr lang="sv-SE" dirty="0"/>
              <a:t>	</a:t>
            </a:r>
            <a:r>
              <a:rPr lang="sv-SE" dirty="0" smtClean="0"/>
              <a:t>Korea-Swedish research </a:t>
            </a:r>
            <a:r>
              <a:rPr lang="sv-SE" dirty="0" err="1" smtClean="0"/>
              <a:t>collaboration</a:t>
            </a:r>
            <a:endParaRPr lang="sv-SE" dirty="0" smtClean="0"/>
          </a:p>
          <a:p>
            <a:r>
              <a:rPr lang="sv-SE" dirty="0"/>
              <a:t>	</a:t>
            </a:r>
            <a:r>
              <a:rPr lang="sv-SE" dirty="0" smtClean="0"/>
              <a:t>South </a:t>
            </a:r>
            <a:r>
              <a:rPr lang="sv-SE" dirty="0" err="1" smtClean="0"/>
              <a:t>Africa</a:t>
            </a:r>
            <a:r>
              <a:rPr lang="sv-SE" dirty="0" smtClean="0"/>
              <a:t>-Swedish Research </a:t>
            </a:r>
            <a:r>
              <a:rPr lang="sv-SE" dirty="0" err="1" smtClean="0"/>
              <a:t>collaboration</a:t>
            </a:r>
            <a:endParaRPr lang="sv-SE" dirty="0" smtClean="0"/>
          </a:p>
          <a:p>
            <a:pPr marL="342900" indent="-342900">
              <a:buFont typeface="Arial" panose="020B0604020202020204" pitchFamily="34" charset="0"/>
              <a:buChar char="•"/>
            </a:pPr>
            <a:r>
              <a:rPr lang="sv-SE" b="1" dirty="0" smtClean="0"/>
              <a:t>Initiation Grants</a:t>
            </a:r>
          </a:p>
          <a:p>
            <a:pPr marL="342900" indent="-342900">
              <a:buFont typeface="Arial" panose="020B0604020202020204" pitchFamily="34" charset="0"/>
              <a:buChar char="•"/>
            </a:pPr>
            <a:r>
              <a:rPr lang="sv-SE" b="1" dirty="0" err="1" smtClean="0"/>
              <a:t>Teaching</a:t>
            </a:r>
            <a:r>
              <a:rPr lang="sv-SE" b="1" dirty="0" smtClean="0"/>
              <a:t> sabbatical</a:t>
            </a:r>
          </a:p>
          <a:p>
            <a:endParaRPr lang="sv-SE" b="1" dirty="0"/>
          </a:p>
          <a:p>
            <a:endParaRPr lang="sv-SE" b="1" dirty="0" smtClean="0"/>
          </a:p>
        </p:txBody>
      </p:sp>
    </p:spTree>
    <p:extLst>
      <p:ext uri="{BB962C8B-B14F-4D97-AF65-F5344CB8AC3E}">
        <p14:creationId xmlns:p14="http://schemas.microsoft.com/office/powerpoint/2010/main" val="450742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178544"/>
            <a:ext cx="6935788" cy="1306235"/>
          </a:xfrm>
        </p:spPr>
        <p:txBody>
          <a:bodyPr/>
          <a:lstStyle/>
          <a:p>
            <a:r>
              <a:rPr lang="sv-SE" dirty="0"/>
              <a:t>The Swedish Foundation for International </a:t>
            </a:r>
            <a:r>
              <a:rPr lang="sv-SE" dirty="0" err="1"/>
              <a:t>Cooperation</a:t>
            </a:r>
            <a:r>
              <a:rPr lang="sv-SE" dirty="0"/>
              <a:t> in Research and </a:t>
            </a:r>
            <a:r>
              <a:rPr lang="sv-SE" dirty="0" err="1"/>
              <a:t>Higher</a:t>
            </a:r>
            <a:r>
              <a:rPr lang="sv-SE" dirty="0"/>
              <a:t> </a:t>
            </a:r>
            <a:r>
              <a:rPr lang="sv-SE" dirty="0" err="1"/>
              <a:t>Education</a:t>
            </a:r>
            <a:r>
              <a:rPr lang="sv-SE" dirty="0"/>
              <a:t> (STINT)</a:t>
            </a:r>
          </a:p>
        </p:txBody>
      </p:sp>
      <p:sp>
        <p:nvSpPr>
          <p:cNvPr id="3" name="Content Placeholder 2"/>
          <p:cNvSpPr>
            <a:spLocks noGrp="1"/>
          </p:cNvSpPr>
          <p:nvPr>
            <p:ph sz="quarter" idx="13"/>
          </p:nvPr>
        </p:nvSpPr>
        <p:spPr>
          <a:xfrm>
            <a:off x="1822012" y="1638682"/>
            <a:ext cx="6862738" cy="4213902"/>
          </a:xfrm>
        </p:spPr>
        <p:txBody>
          <a:bodyPr>
            <a:normAutofit fontScale="92500" lnSpcReduction="10000"/>
          </a:bodyPr>
          <a:lstStyle/>
          <a:p>
            <a:r>
              <a:rPr lang="en-US" b="1" dirty="0"/>
              <a:t>STINT </a:t>
            </a:r>
            <a:r>
              <a:rPr lang="en-US" b="1" dirty="0" err="1"/>
              <a:t>Internationalisation</a:t>
            </a:r>
            <a:r>
              <a:rPr lang="en-US" b="1" dirty="0"/>
              <a:t> Index indicates how international the universities in Sweden are. </a:t>
            </a:r>
            <a:endParaRPr lang="en-US" b="1" dirty="0" smtClean="0"/>
          </a:p>
          <a:p>
            <a:r>
              <a:rPr lang="en-US" b="1" dirty="0" smtClean="0"/>
              <a:t>This </a:t>
            </a:r>
            <a:r>
              <a:rPr lang="en-US" b="1" dirty="0"/>
              <a:t>year three universities are in the top category of </a:t>
            </a:r>
            <a:r>
              <a:rPr lang="en-US" b="1" dirty="0" err="1"/>
              <a:t>internationalisation</a:t>
            </a:r>
            <a:r>
              <a:rPr lang="en-US" b="1" dirty="0"/>
              <a:t>. Last year´s prize winner Stockholm School of Economics is now accompanied by Chalmers and KTH</a:t>
            </a:r>
            <a:r>
              <a:rPr lang="en-US" dirty="0"/>
              <a:t>.</a:t>
            </a:r>
            <a:br>
              <a:rPr lang="en-US" dirty="0"/>
            </a:br>
            <a:endParaRPr lang="en-US" dirty="0" smtClean="0"/>
          </a:p>
          <a:p>
            <a:r>
              <a:rPr lang="en-US" b="1" dirty="0" smtClean="0"/>
              <a:t>The </a:t>
            </a:r>
            <a:r>
              <a:rPr lang="en-US" b="1" smtClean="0"/>
              <a:t>internationalization dimensions:</a:t>
            </a:r>
            <a:endParaRPr lang="sv-SE" b="1" dirty="0"/>
          </a:p>
          <a:p>
            <a:pPr marL="342900" indent="-342900">
              <a:buFontTx/>
              <a:buChar char="-"/>
            </a:pPr>
            <a:r>
              <a:rPr lang="en-US" dirty="0" smtClean="0"/>
              <a:t>Research</a:t>
            </a:r>
            <a:r>
              <a:rPr lang="en-US" dirty="0"/>
              <a:t>, </a:t>
            </a:r>
          </a:p>
          <a:p>
            <a:pPr marL="342900" indent="-342900">
              <a:buFontTx/>
              <a:buChar char="-"/>
            </a:pPr>
            <a:r>
              <a:rPr lang="en-US" dirty="0" smtClean="0"/>
              <a:t>Students</a:t>
            </a:r>
            <a:r>
              <a:rPr lang="en-US" dirty="0"/>
              <a:t>, </a:t>
            </a:r>
            <a:endParaRPr lang="en-US" dirty="0" smtClean="0"/>
          </a:p>
          <a:p>
            <a:pPr marL="342900" indent="-342900">
              <a:buFontTx/>
              <a:buChar char="-"/>
            </a:pPr>
            <a:r>
              <a:rPr lang="en-US" dirty="0" smtClean="0"/>
              <a:t>PhD </a:t>
            </a:r>
            <a:r>
              <a:rPr lang="en-US" dirty="0"/>
              <a:t>students, </a:t>
            </a:r>
            <a:endParaRPr lang="en-US" dirty="0" smtClean="0"/>
          </a:p>
          <a:p>
            <a:pPr marL="342900" indent="-342900">
              <a:buFontTx/>
              <a:buChar char="-"/>
            </a:pPr>
            <a:r>
              <a:rPr lang="en-US" dirty="0" smtClean="0"/>
              <a:t>Education</a:t>
            </a:r>
            <a:r>
              <a:rPr lang="en-US" dirty="0"/>
              <a:t>, </a:t>
            </a:r>
            <a:endParaRPr lang="en-US" dirty="0" smtClean="0"/>
          </a:p>
          <a:p>
            <a:pPr marL="342900" indent="-342900">
              <a:buFontTx/>
              <a:buChar char="-"/>
            </a:pPr>
            <a:r>
              <a:rPr lang="en-US" dirty="0" smtClean="0"/>
              <a:t>Faculty </a:t>
            </a:r>
          </a:p>
          <a:p>
            <a:pPr marL="342900" indent="-342900">
              <a:buFontTx/>
              <a:buChar char="-"/>
            </a:pPr>
            <a:r>
              <a:rPr lang="en-US" dirty="0" smtClean="0"/>
              <a:t>L</a:t>
            </a:r>
            <a:r>
              <a:rPr lang="sv-SE" dirty="0" err="1" smtClean="0"/>
              <a:t>eadership</a:t>
            </a:r>
            <a:endParaRPr lang="sv-SE" b="1" dirty="0"/>
          </a:p>
          <a:p>
            <a:endParaRPr lang="sv-SE" b="1" dirty="0" smtClean="0"/>
          </a:p>
        </p:txBody>
      </p:sp>
    </p:spTree>
    <p:extLst>
      <p:ext uri="{BB962C8B-B14F-4D97-AF65-F5344CB8AC3E}">
        <p14:creationId xmlns:p14="http://schemas.microsoft.com/office/powerpoint/2010/main" val="3837263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Bildobjekt 8" descr="Nobel-medicine-medal2007.jpg"/>
          <p:cNvPicPr>
            <a:picLocks noChangeAspect="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2882900"/>
            <a:ext cx="2854325"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Bildobjekt 6" descr="nordenkart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1044575"/>
            <a:ext cx="3071813"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ubrik 1"/>
          <p:cNvSpPr>
            <a:spLocks noGrp="1"/>
          </p:cNvSpPr>
          <p:nvPr>
            <p:ph type="title"/>
          </p:nvPr>
        </p:nvSpPr>
        <p:spPr/>
        <p:txBody>
          <a:bodyPr/>
          <a:lstStyle/>
          <a:p>
            <a:r>
              <a:rPr lang="sv-SE" altLang="sv-SE" smtClean="0">
                <a:ea typeface="ＭＳ Ｐゴシック" pitchFamily="34" charset="-128"/>
              </a:rPr>
              <a:t>The Kingdom of Sweden</a:t>
            </a:r>
          </a:p>
        </p:txBody>
      </p:sp>
      <p:sp>
        <p:nvSpPr>
          <p:cNvPr id="69637" name="Platshållare för innehåll 2"/>
          <p:cNvSpPr>
            <a:spLocks noGrp="1"/>
          </p:cNvSpPr>
          <p:nvPr>
            <p:ph sz="quarter" idx="4294967295"/>
          </p:nvPr>
        </p:nvSpPr>
        <p:spPr>
          <a:xfrm>
            <a:off x="2173288" y="1874838"/>
            <a:ext cx="4264025" cy="4059237"/>
          </a:xfrm>
        </p:spPr>
        <p:txBody>
          <a:bodyPr lIns="80007" tIns="40004" rIns="80007" bIns="40004"/>
          <a:lstStyle/>
          <a:p>
            <a:pPr>
              <a:spcAft>
                <a:spcPts val="1050"/>
              </a:spcAft>
            </a:pPr>
            <a:r>
              <a:rPr lang="en-GB" altLang="sv-SE" sz="1600" dirty="0" smtClean="0">
                <a:ea typeface="ＭＳ Ｐゴシック" pitchFamily="34" charset="-128"/>
              </a:rPr>
              <a:t>About </a:t>
            </a:r>
            <a:r>
              <a:rPr lang="en-GB" altLang="sv-SE" sz="1600" dirty="0" smtClean="0">
                <a:ea typeface="ＭＳ Ｐゴシック" pitchFamily="34" charset="-128"/>
              </a:rPr>
              <a:t>10 million </a:t>
            </a:r>
            <a:r>
              <a:rPr lang="en-GB" altLang="sv-SE" sz="1600" dirty="0" smtClean="0">
                <a:ea typeface="ＭＳ Ｐゴシック" pitchFamily="34" charset="-128"/>
              </a:rPr>
              <a:t>inhabitants, </a:t>
            </a:r>
            <a:br>
              <a:rPr lang="en-GB" altLang="sv-SE" sz="1600" dirty="0" smtClean="0">
                <a:ea typeface="ＭＳ Ｐゴシック" pitchFamily="34" charset="-128"/>
              </a:rPr>
            </a:br>
            <a:r>
              <a:rPr lang="en-GB" altLang="sv-SE" sz="1600" dirty="0" smtClean="0">
                <a:ea typeface="ＭＳ Ｐゴシック" pitchFamily="34" charset="-128"/>
              </a:rPr>
              <a:t>1.3 million of whom live in </a:t>
            </a:r>
            <a:br>
              <a:rPr lang="en-GB" altLang="sv-SE" sz="1600" dirty="0" smtClean="0">
                <a:ea typeface="ＭＳ Ｐゴシック" pitchFamily="34" charset="-128"/>
              </a:rPr>
            </a:br>
            <a:r>
              <a:rPr lang="en-GB" altLang="sv-SE" sz="1600" dirty="0" smtClean="0">
                <a:ea typeface="ＭＳ Ｐゴシック" pitchFamily="34" charset="-128"/>
              </a:rPr>
              <a:t>the Greater Stockholm area</a:t>
            </a:r>
          </a:p>
          <a:p>
            <a:pPr>
              <a:spcAft>
                <a:spcPts val="1050"/>
              </a:spcAft>
            </a:pPr>
            <a:r>
              <a:rPr lang="en-GB" altLang="sv-SE" sz="1600" dirty="0" smtClean="0">
                <a:ea typeface="ＭＳ Ｐゴシック" pitchFamily="34" charset="-128"/>
              </a:rPr>
              <a:t>Has – despite the myths – </a:t>
            </a:r>
            <a:br>
              <a:rPr lang="en-GB" altLang="sv-SE" sz="1600" dirty="0" smtClean="0">
                <a:ea typeface="ＭＳ Ｐゴシック" pitchFamily="34" charset="-128"/>
              </a:rPr>
            </a:br>
            <a:r>
              <a:rPr lang="en-GB" altLang="sv-SE" sz="1600" dirty="0" smtClean="0">
                <a:ea typeface="ＭＳ Ｐゴシック" pitchFamily="34" charset="-128"/>
              </a:rPr>
              <a:t>a rather pleasant climate</a:t>
            </a:r>
          </a:p>
          <a:p>
            <a:pPr>
              <a:spcAft>
                <a:spcPts val="1050"/>
              </a:spcAft>
            </a:pPr>
            <a:r>
              <a:rPr lang="en-GB" altLang="sv-SE" sz="1600" dirty="0" smtClean="0">
                <a:ea typeface="ＭＳ Ｐゴシック" pitchFamily="34" charset="-128"/>
              </a:rPr>
              <a:t>Combines a beautiful natural setting with modern technology </a:t>
            </a:r>
            <a:br>
              <a:rPr lang="en-GB" altLang="sv-SE" sz="1600" dirty="0" smtClean="0">
                <a:ea typeface="ＭＳ Ｐゴシック" pitchFamily="34" charset="-128"/>
              </a:rPr>
            </a:br>
            <a:r>
              <a:rPr lang="en-GB" altLang="sv-SE" sz="1600" dirty="0" smtClean="0">
                <a:ea typeface="ＭＳ Ｐゴシック" pitchFamily="34" charset="-128"/>
              </a:rPr>
              <a:t>and vibrant cities</a:t>
            </a:r>
          </a:p>
          <a:p>
            <a:r>
              <a:rPr lang="en-GB" altLang="sv-SE" sz="1600" dirty="0" smtClean="0">
                <a:ea typeface="ＭＳ Ｐゴシック" pitchFamily="34" charset="-128"/>
              </a:rPr>
              <a:t>Home of the Nobel Prize, </a:t>
            </a:r>
            <a:br>
              <a:rPr lang="en-GB" altLang="sv-SE" sz="1600" dirty="0" smtClean="0">
                <a:ea typeface="ＭＳ Ｐゴシック" pitchFamily="34" charset="-128"/>
              </a:rPr>
            </a:br>
            <a:r>
              <a:rPr lang="en-GB" altLang="sv-SE" sz="1600" dirty="0" smtClean="0">
                <a:ea typeface="ＭＳ Ｐゴシック" pitchFamily="34" charset="-128"/>
              </a:rPr>
              <a:t>Ikea, Ericsson and many </a:t>
            </a:r>
            <a:br>
              <a:rPr lang="en-GB" altLang="sv-SE" sz="1600" dirty="0" smtClean="0">
                <a:ea typeface="ＭＳ Ｐゴシック" pitchFamily="34" charset="-128"/>
              </a:rPr>
            </a:br>
            <a:r>
              <a:rPr lang="en-GB" altLang="sv-SE" sz="1600" dirty="0" smtClean="0">
                <a:ea typeface="ＭＳ Ｐゴシック" pitchFamily="34" charset="-128"/>
              </a:rPr>
              <a:t>other famous export companies</a:t>
            </a:r>
          </a:p>
          <a:p>
            <a:endParaRPr lang="en-GB" altLang="sv-SE" sz="1600" dirty="0" smtClean="0">
              <a:ea typeface="ＭＳ Ｐゴシック" pitchFamily="34" charset="-128"/>
            </a:endParaRPr>
          </a:p>
          <a:p>
            <a:endParaRPr lang="en-GB" altLang="sv-SE" sz="1600" dirty="0" smtClean="0">
              <a:ea typeface="ＭＳ Ｐゴシック" pitchFamily="34" charset="-128"/>
            </a:endParaRPr>
          </a:p>
        </p:txBody>
      </p:sp>
      <p:sp>
        <p:nvSpPr>
          <p:cNvPr id="69638" name="Platshållare för bildnummer 3"/>
          <p:cNvSpPr>
            <a:spLocks noGrp="1"/>
          </p:cNvSpPr>
          <p:nvPr>
            <p:ph type="sldNum" sz="quarter" idx="4294967295"/>
          </p:nvPr>
        </p:nvSpPr>
        <p:spPr>
          <a:xfrm>
            <a:off x="8483600" y="6499225"/>
            <a:ext cx="449263"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07" tIns="40004" rIns="80007" bIns="40004"/>
          <a:lstStyle>
            <a:lvl1pPr eaLnBrk="0" hangingPunct="0">
              <a:spcBef>
                <a:spcPct val="20000"/>
              </a:spcBef>
              <a:buChar char="•"/>
              <a:defRPr sz="3200">
                <a:solidFill>
                  <a:schemeClr val="tx1"/>
                </a:solidFill>
                <a:latin typeface="Arial" charset="0"/>
              </a:defRPr>
            </a:lvl1pPr>
            <a:lvl2pPr marL="649288" indent="-249238" eaLnBrk="0" hangingPunct="0">
              <a:spcBef>
                <a:spcPct val="20000"/>
              </a:spcBef>
              <a:buChar char="–"/>
              <a:defRPr sz="2800">
                <a:solidFill>
                  <a:schemeClr val="tx1"/>
                </a:solidFill>
                <a:latin typeface="Arial" charset="0"/>
              </a:defRPr>
            </a:lvl2pPr>
            <a:lvl3pPr marL="998538" indent="-198438" eaLnBrk="0" hangingPunct="0">
              <a:spcBef>
                <a:spcPct val="20000"/>
              </a:spcBef>
              <a:buChar char="•"/>
              <a:defRPr sz="2400">
                <a:solidFill>
                  <a:schemeClr val="tx1"/>
                </a:solidFill>
                <a:latin typeface="Arial" charset="0"/>
              </a:defRPr>
            </a:lvl3pPr>
            <a:lvl4pPr marL="1398588" indent="-198438" eaLnBrk="0" hangingPunct="0">
              <a:spcBef>
                <a:spcPct val="20000"/>
              </a:spcBef>
              <a:buChar char="–"/>
              <a:defRPr sz="2000">
                <a:solidFill>
                  <a:schemeClr val="tx1"/>
                </a:solidFill>
                <a:latin typeface="Arial" charset="0"/>
              </a:defRPr>
            </a:lvl4pPr>
            <a:lvl5pPr marL="1798638" indent="-198438" eaLnBrk="0" hangingPunct="0">
              <a:spcBef>
                <a:spcPct val="20000"/>
              </a:spcBef>
              <a:buChar char="»"/>
              <a:defRPr sz="2000">
                <a:solidFill>
                  <a:schemeClr val="tx1"/>
                </a:solidFill>
                <a:latin typeface="Arial" charset="0"/>
              </a:defRPr>
            </a:lvl5pPr>
            <a:lvl6pPr marL="2255838" indent="-198438" eaLnBrk="0" fontAlgn="base" hangingPunct="0">
              <a:spcBef>
                <a:spcPct val="20000"/>
              </a:spcBef>
              <a:spcAft>
                <a:spcPct val="0"/>
              </a:spcAft>
              <a:buChar char="»"/>
              <a:defRPr sz="2000">
                <a:solidFill>
                  <a:schemeClr val="tx1"/>
                </a:solidFill>
                <a:latin typeface="Arial" charset="0"/>
              </a:defRPr>
            </a:lvl6pPr>
            <a:lvl7pPr marL="2713038" indent="-198438" eaLnBrk="0" fontAlgn="base" hangingPunct="0">
              <a:spcBef>
                <a:spcPct val="20000"/>
              </a:spcBef>
              <a:spcAft>
                <a:spcPct val="0"/>
              </a:spcAft>
              <a:buChar char="»"/>
              <a:defRPr sz="2000">
                <a:solidFill>
                  <a:schemeClr val="tx1"/>
                </a:solidFill>
                <a:latin typeface="Arial" charset="0"/>
              </a:defRPr>
            </a:lvl7pPr>
            <a:lvl8pPr marL="3170238" indent="-198438" eaLnBrk="0" fontAlgn="base" hangingPunct="0">
              <a:spcBef>
                <a:spcPct val="20000"/>
              </a:spcBef>
              <a:spcAft>
                <a:spcPct val="0"/>
              </a:spcAft>
              <a:buChar char="»"/>
              <a:defRPr sz="2000">
                <a:solidFill>
                  <a:schemeClr val="tx1"/>
                </a:solidFill>
                <a:latin typeface="Arial" charset="0"/>
              </a:defRPr>
            </a:lvl8pPr>
            <a:lvl9pPr marL="3627438" indent="-19843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016429-E56B-4D7C-8A2D-D2666B7D9B13}" type="slidenum">
              <a:rPr lang="sv-SE" altLang="sv-SE" sz="900" smtClean="0">
                <a:solidFill>
                  <a:srgbClr val="000000"/>
                </a:solidFill>
                <a:latin typeface="Verdana" pitchFamily="34" charset="0"/>
                <a:ea typeface="ＭＳ Ｐゴシック" pitchFamily="34" charset="-128"/>
              </a:rPr>
              <a:pPr>
                <a:spcBef>
                  <a:spcPct val="0"/>
                </a:spcBef>
                <a:buFontTx/>
                <a:buNone/>
              </a:pPr>
              <a:t>2</a:t>
            </a:fld>
            <a:endParaRPr lang="sv-SE" altLang="sv-SE" sz="900" smtClean="0">
              <a:solidFill>
                <a:srgbClr val="000000"/>
              </a:solidFill>
              <a:latin typeface="Verdana" pitchFamily="34" charset="0"/>
              <a:ea typeface="ＭＳ Ｐゴシック" pitchFamily="34" charset="-128"/>
            </a:endParaRPr>
          </a:p>
        </p:txBody>
      </p:sp>
      <p:sp>
        <p:nvSpPr>
          <p:cNvPr id="69639" name="Platshållare för datum 2"/>
          <p:cNvSpPr>
            <a:spLocks noGrp="1"/>
          </p:cNvSpPr>
          <p:nvPr>
            <p:ph type="dt" sz="quarter" idx="4294967295"/>
          </p:nvPr>
        </p:nvSpPr>
        <p:spPr>
          <a:xfrm>
            <a:off x="215900" y="6499225"/>
            <a:ext cx="93345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07" tIns="40004" rIns="80007" bIns="40004"/>
          <a:lstStyle>
            <a:lvl1pPr eaLnBrk="0" hangingPunct="0">
              <a:spcBef>
                <a:spcPct val="20000"/>
              </a:spcBef>
              <a:buChar char="•"/>
              <a:defRPr sz="3200">
                <a:solidFill>
                  <a:schemeClr val="tx1"/>
                </a:solidFill>
                <a:latin typeface="Arial" charset="0"/>
              </a:defRPr>
            </a:lvl1pPr>
            <a:lvl2pPr marL="649288" indent="-249238" eaLnBrk="0" hangingPunct="0">
              <a:spcBef>
                <a:spcPct val="20000"/>
              </a:spcBef>
              <a:buChar char="–"/>
              <a:defRPr sz="2800">
                <a:solidFill>
                  <a:schemeClr val="tx1"/>
                </a:solidFill>
                <a:latin typeface="Arial" charset="0"/>
              </a:defRPr>
            </a:lvl2pPr>
            <a:lvl3pPr marL="998538" indent="-198438" eaLnBrk="0" hangingPunct="0">
              <a:spcBef>
                <a:spcPct val="20000"/>
              </a:spcBef>
              <a:buChar char="•"/>
              <a:defRPr sz="2400">
                <a:solidFill>
                  <a:schemeClr val="tx1"/>
                </a:solidFill>
                <a:latin typeface="Arial" charset="0"/>
              </a:defRPr>
            </a:lvl3pPr>
            <a:lvl4pPr marL="1398588" indent="-198438" eaLnBrk="0" hangingPunct="0">
              <a:spcBef>
                <a:spcPct val="20000"/>
              </a:spcBef>
              <a:buChar char="–"/>
              <a:defRPr sz="2000">
                <a:solidFill>
                  <a:schemeClr val="tx1"/>
                </a:solidFill>
                <a:latin typeface="Arial" charset="0"/>
              </a:defRPr>
            </a:lvl4pPr>
            <a:lvl5pPr marL="1798638" indent="-198438" eaLnBrk="0" hangingPunct="0">
              <a:spcBef>
                <a:spcPct val="20000"/>
              </a:spcBef>
              <a:buChar char="»"/>
              <a:defRPr sz="2000">
                <a:solidFill>
                  <a:schemeClr val="tx1"/>
                </a:solidFill>
                <a:latin typeface="Arial" charset="0"/>
              </a:defRPr>
            </a:lvl5pPr>
            <a:lvl6pPr marL="2255838" indent="-198438" eaLnBrk="0" fontAlgn="base" hangingPunct="0">
              <a:spcBef>
                <a:spcPct val="20000"/>
              </a:spcBef>
              <a:spcAft>
                <a:spcPct val="0"/>
              </a:spcAft>
              <a:buChar char="»"/>
              <a:defRPr sz="2000">
                <a:solidFill>
                  <a:schemeClr val="tx1"/>
                </a:solidFill>
                <a:latin typeface="Arial" charset="0"/>
              </a:defRPr>
            </a:lvl6pPr>
            <a:lvl7pPr marL="2713038" indent="-198438" eaLnBrk="0" fontAlgn="base" hangingPunct="0">
              <a:spcBef>
                <a:spcPct val="20000"/>
              </a:spcBef>
              <a:spcAft>
                <a:spcPct val="0"/>
              </a:spcAft>
              <a:buChar char="»"/>
              <a:defRPr sz="2000">
                <a:solidFill>
                  <a:schemeClr val="tx1"/>
                </a:solidFill>
                <a:latin typeface="Arial" charset="0"/>
              </a:defRPr>
            </a:lvl7pPr>
            <a:lvl8pPr marL="3170238" indent="-198438" eaLnBrk="0" fontAlgn="base" hangingPunct="0">
              <a:spcBef>
                <a:spcPct val="20000"/>
              </a:spcBef>
              <a:spcAft>
                <a:spcPct val="0"/>
              </a:spcAft>
              <a:buChar char="»"/>
              <a:defRPr sz="2000">
                <a:solidFill>
                  <a:schemeClr val="tx1"/>
                </a:solidFill>
                <a:latin typeface="Arial" charset="0"/>
              </a:defRPr>
            </a:lvl8pPr>
            <a:lvl9pPr marL="3627438" indent="-19843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2B1A206-AABB-4882-AE59-0309ACC581FC}" type="datetime1">
              <a:rPr lang="sv-SE" altLang="sv-SE" sz="900" smtClean="0">
                <a:solidFill>
                  <a:srgbClr val="000000"/>
                </a:solidFill>
                <a:latin typeface="Verdana" pitchFamily="34" charset="0"/>
                <a:ea typeface="ＭＳ Ｐゴシック" pitchFamily="34" charset="-128"/>
              </a:rPr>
              <a:pPr>
                <a:spcBef>
                  <a:spcPct val="0"/>
                </a:spcBef>
                <a:buFontTx/>
                <a:buNone/>
              </a:pPr>
              <a:t>2017-06-06</a:t>
            </a:fld>
            <a:endParaRPr lang="sv-SE" altLang="sv-SE" sz="900" smtClean="0">
              <a:solidFill>
                <a:srgbClr val="000000"/>
              </a:solidFill>
              <a:latin typeface="Verdana" pitchFamily="34" charset="0"/>
              <a:ea typeface="ＭＳ Ｐゴシック" pitchFamily="34" charset="-128"/>
            </a:endParaRPr>
          </a:p>
        </p:txBody>
      </p:sp>
      <p:sp>
        <p:nvSpPr>
          <p:cNvPr id="69640" name="Platshållare för sidfot 6"/>
          <p:cNvSpPr>
            <a:spLocks noGrp="1"/>
          </p:cNvSpPr>
          <p:nvPr>
            <p:ph type="ftr" sz="quarter" idx="4294967295"/>
          </p:nvPr>
        </p:nvSpPr>
        <p:spPr>
          <a:xfrm>
            <a:off x="2600325" y="6092825"/>
            <a:ext cx="395605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07" tIns="40004" rIns="80007" bIns="4000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sv-SE" altLang="sv-SE" sz="1400" smtClean="0">
                <a:solidFill>
                  <a:srgbClr val="000000"/>
                </a:solidFill>
              </a:rPr>
              <a:t>KTH Royal Institute of Technology • </a:t>
            </a:r>
            <a:r>
              <a:rPr lang="sv-SE" altLang="sv-SE" sz="1400" smtClean="0">
                <a:solidFill>
                  <a:srgbClr val="000000"/>
                </a:solidFill>
                <a:hlinkClick r:id="rId5"/>
              </a:rPr>
              <a:t>www.kth.se</a:t>
            </a:r>
            <a:r>
              <a:rPr lang="sv-SE" altLang="sv-SE" sz="1400" smtClean="0">
                <a:solidFill>
                  <a:srgbClr val="000000"/>
                </a:solidFill>
              </a:rPr>
              <a:t> </a:t>
            </a:r>
          </a:p>
        </p:txBody>
      </p:sp>
    </p:spTree>
    <p:extLst>
      <p:ext uri="{BB962C8B-B14F-4D97-AF65-F5344CB8AC3E}">
        <p14:creationId xmlns:p14="http://schemas.microsoft.com/office/powerpoint/2010/main" val="210009011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178544"/>
            <a:ext cx="6935788" cy="1306235"/>
          </a:xfrm>
        </p:spPr>
        <p:txBody>
          <a:bodyPr/>
          <a:lstStyle/>
          <a:p>
            <a:r>
              <a:rPr lang="sv-SE" dirty="0"/>
              <a:t>The Swedish </a:t>
            </a:r>
            <a:r>
              <a:rPr lang="sv-SE" dirty="0" err="1" smtClean="0"/>
              <a:t>Institute</a:t>
            </a:r>
            <a:r>
              <a:rPr lang="sv-SE" dirty="0" smtClean="0"/>
              <a:t> (</a:t>
            </a:r>
            <a:r>
              <a:rPr lang="sv-SE" dirty="0" smtClean="0">
                <a:hlinkClick r:id="rId2"/>
              </a:rPr>
              <a:t>www.si.se</a:t>
            </a:r>
            <a:r>
              <a:rPr lang="sv-SE" dirty="0" smtClean="0"/>
              <a:t>) </a:t>
            </a:r>
            <a:endParaRPr lang="sv-SE" dirty="0"/>
          </a:p>
        </p:txBody>
      </p:sp>
      <p:sp>
        <p:nvSpPr>
          <p:cNvPr id="3" name="Content Placeholder 2"/>
          <p:cNvSpPr>
            <a:spLocks noGrp="1"/>
          </p:cNvSpPr>
          <p:nvPr>
            <p:ph sz="quarter" idx="13"/>
          </p:nvPr>
        </p:nvSpPr>
        <p:spPr>
          <a:xfrm>
            <a:off x="1822012" y="1638682"/>
            <a:ext cx="6862738" cy="4213902"/>
          </a:xfrm>
        </p:spPr>
        <p:txBody>
          <a:bodyPr>
            <a:normAutofit/>
          </a:bodyPr>
          <a:lstStyle/>
          <a:p>
            <a:endParaRPr lang="en-US" b="1" dirty="0" smtClean="0"/>
          </a:p>
          <a:p>
            <a:r>
              <a:rPr lang="en-US" b="1" dirty="0" smtClean="0"/>
              <a:t>The </a:t>
            </a:r>
            <a:r>
              <a:rPr lang="en-US" b="1" dirty="0"/>
              <a:t>Swedish Institute is a public agency with a staff of approximately 140 employees, with offices in </a:t>
            </a:r>
            <a:r>
              <a:rPr lang="en-US" b="1" dirty="0">
                <a:hlinkClick r:id="rId3"/>
              </a:rPr>
              <a:t>Stockholm</a:t>
            </a:r>
            <a:r>
              <a:rPr lang="en-US" b="1" dirty="0"/>
              <a:t> and </a:t>
            </a:r>
            <a:r>
              <a:rPr lang="en-US" b="1" dirty="0">
                <a:hlinkClick r:id="rId4"/>
              </a:rPr>
              <a:t>Paris</a:t>
            </a:r>
            <a:r>
              <a:rPr lang="en-US" b="1" dirty="0"/>
              <a:t>. </a:t>
            </a:r>
            <a:r>
              <a:rPr lang="en-US" b="1" dirty="0" smtClean="0"/>
              <a:t>It is committed to gaining </a:t>
            </a:r>
            <a:r>
              <a:rPr lang="en-US" b="1" dirty="0"/>
              <a:t>knowledge and understanding of different cultures, their people, and to promote Sweden and Swedish issues globally.</a:t>
            </a:r>
            <a:endParaRPr lang="sv-SE" b="1" dirty="0"/>
          </a:p>
          <a:p>
            <a:endParaRPr lang="sv-SE" b="1" dirty="0"/>
          </a:p>
          <a:p>
            <a:endParaRPr lang="sv-SE" b="1" dirty="0" smtClean="0"/>
          </a:p>
        </p:txBody>
      </p:sp>
    </p:spTree>
    <p:extLst>
      <p:ext uri="{BB962C8B-B14F-4D97-AF65-F5344CB8AC3E}">
        <p14:creationId xmlns:p14="http://schemas.microsoft.com/office/powerpoint/2010/main" val="3352863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178544"/>
            <a:ext cx="6935788" cy="1306235"/>
          </a:xfrm>
        </p:spPr>
        <p:txBody>
          <a:bodyPr/>
          <a:lstStyle/>
          <a:p>
            <a:r>
              <a:rPr lang="sv-SE" dirty="0"/>
              <a:t>The Swedish </a:t>
            </a:r>
            <a:r>
              <a:rPr lang="sv-SE" dirty="0" err="1" smtClean="0"/>
              <a:t>Institute</a:t>
            </a:r>
            <a:endParaRPr lang="sv-SE" dirty="0"/>
          </a:p>
        </p:txBody>
      </p:sp>
      <p:sp>
        <p:nvSpPr>
          <p:cNvPr id="3" name="Content Placeholder 2"/>
          <p:cNvSpPr>
            <a:spLocks noGrp="1"/>
          </p:cNvSpPr>
          <p:nvPr>
            <p:ph sz="quarter" idx="13"/>
          </p:nvPr>
        </p:nvSpPr>
        <p:spPr>
          <a:xfrm>
            <a:off x="1822012" y="1638682"/>
            <a:ext cx="6862738" cy="4213902"/>
          </a:xfrm>
        </p:spPr>
        <p:txBody>
          <a:bodyPr>
            <a:normAutofit/>
          </a:bodyPr>
          <a:lstStyle/>
          <a:p>
            <a:endParaRPr lang="en-US" b="1" dirty="0" smtClean="0"/>
          </a:p>
          <a:p>
            <a:r>
              <a:rPr lang="en-US" b="1" dirty="0"/>
              <a:t>Areas of operation </a:t>
            </a:r>
          </a:p>
          <a:p>
            <a:endParaRPr lang="en-US" dirty="0"/>
          </a:p>
          <a:p>
            <a:pPr marL="342900" indent="-342900">
              <a:buFont typeface="Arial" panose="020B0604020202020204" pitchFamily="34" charset="0"/>
              <a:buChar char="•"/>
            </a:pPr>
            <a:r>
              <a:rPr lang="en-US" dirty="0" smtClean="0"/>
              <a:t>Events </a:t>
            </a:r>
            <a:r>
              <a:rPr lang="en-US" dirty="0"/>
              <a:t>and projects</a:t>
            </a:r>
          </a:p>
          <a:p>
            <a:pPr marL="342900" indent="-342900">
              <a:buFont typeface="Arial" panose="020B0604020202020204" pitchFamily="34" charset="0"/>
              <a:buChar char="•"/>
            </a:pPr>
            <a:r>
              <a:rPr lang="en-US" dirty="0"/>
              <a:t>Exchange and development </a:t>
            </a:r>
            <a:r>
              <a:rPr lang="en-US" dirty="0" err="1"/>
              <a:t>programmes</a:t>
            </a:r>
            <a:endParaRPr lang="en-US" dirty="0"/>
          </a:p>
          <a:p>
            <a:pPr marL="342900" indent="-342900">
              <a:buFont typeface="Arial" panose="020B0604020202020204" pitchFamily="34" charset="0"/>
              <a:buChar char="•"/>
            </a:pPr>
            <a:r>
              <a:rPr lang="en-US" dirty="0"/>
              <a:t>Cooperation in the Baltic Sea </a:t>
            </a:r>
            <a:r>
              <a:rPr lang="en-US" dirty="0" smtClean="0"/>
              <a:t>region (Visby </a:t>
            </a:r>
            <a:r>
              <a:rPr lang="en-US" dirty="0" err="1" smtClean="0"/>
              <a:t>programme</a:t>
            </a:r>
            <a:r>
              <a:rPr lang="en-US" dirty="0" smtClean="0"/>
              <a:t>)</a:t>
            </a:r>
            <a:endParaRPr lang="en-US" dirty="0"/>
          </a:p>
          <a:p>
            <a:pPr marL="342900" indent="-342900">
              <a:buFont typeface="Arial" panose="020B0604020202020204" pitchFamily="34" charset="0"/>
              <a:buChar char="•"/>
            </a:pPr>
            <a:r>
              <a:rPr lang="en-US" dirty="0"/>
              <a:t>Image of Sweden</a:t>
            </a:r>
          </a:p>
          <a:p>
            <a:pPr marL="342900" indent="-342900">
              <a:buFont typeface="Arial" panose="020B0604020202020204" pitchFamily="34" charset="0"/>
              <a:buChar char="•"/>
            </a:pPr>
            <a:r>
              <a:rPr lang="en-US" dirty="0"/>
              <a:t>Information about Sweden</a:t>
            </a:r>
          </a:p>
          <a:p>
            <a:pPr marL="342900" indent="-342900">
              <a:buFont typeface="Arial" panose="020B0604020202020204" pitchFamily="34" charset="0"/>
              <a:buChar char="•"/>
            </a:pPr>
            <a:r>
              <a:rPr lang="en-US" dirty="0"/>
              <a:t>Learning Swedish</a:t>
            </a:r>
          </a:p>
          <a:p>
            <a:pPr marL="342900" indent="-342900">
              <a:buFont typeface="Arial" panose="020B0604020202020204" pitchFamily="34" charset="0"/>
              <a:buChar char="•"/>
            </a:pPr>
            <a:r>
              <a:rPr lang="en-US" dirty="0"/>
              <a:t>Scholarships and grants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71586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Swedish approach and instruments for </a:t>
            </a:r>
            <a:r>
              <a:rPr lang="sv-SE" dirty="0" err="1" smtClean="0"/>
              <a:t>internationalization</a:t>
            </a:r>
            <a:r>
              <a:rPr lang="sv-SE" dirty="0" smtClean="0"/>
              <a:t> </a:t>
            </a:r>
            <a:r>
              <a:rPr lang="sv-SE" dirty="0" err="1" smtClean="0"/>
              <a:t>of</a:t>
            </a:r>
            <a:r>
              <a:rPr lang="sv-SE" dirty="0" smtClean="0"/>
              <a:t> </a:t>
            </a:r>
            <a:r>
              <a:rPr lang="sv-SE" dirty="0" err="1" smtClean="0"/>
              <a:t>higher</a:t>
            </a:r>
            <a:r>
              <a:rPr lang="sv-SE" dirty="0" smtClean="0"/>
              <a:t> </a:t>
            </a:r>
            <a:r>
              <a:rPr lang="sv-SE" dirty="0" err="1" smtClean="0"/>
              <a:t>education</a:t>
            </a:r>
            <a:r>
              <a:rPr lang="sv-SE" dirty="0" smtClean="0"/>
              <a:t> </a:t>
            </a:r>
            <a:endParaRPr lang="sv-SE" dirty="0"/>
          </a:p>
        </p:txBody>
      </p:sp>
      <p:sp>
        <p:nvSpPr>
          <p:cNvPr id="3" name="Content Placeholder 2"/>
          <p:cNvSpPr>
            <a:spLocks noGrp="1"/>
          </p:cNvSpPr>
          <p:nvPr>
            <p:ph sz="quarter" idx="13"/>
          </p:nvPr>
        </p:nvSpPr>
        <p:spPr>
          <a:xfrm>
            <a:off x="1822012" y="1502875"/>
            <a:ext cx="6862738" cy="4562949"/>
          </a:xfrm>
        </p:spPr>
        <p:txBody>
          <a:bodyPr/>
          <a:lstStyle/>
          <a:p>
            <a:pPr marL="342900" indent="-342900">
              <a:buFontTx/>
              <a:buChar char="-"/>
            </a:pPr>
            <a:r>
              <a:rPr lang="en-US" dirty="0" smtClean="0"/>
              <a:t>Focus on quality of the offered educational </a:t>
            </a:r>
            <a:r>
              <a:rPr lang="en-US" dirty="0" err="1" smtClean="0"/>
              <a:t>programmes</a:t>
            </a:r>
            <a:endParaRPr lang="en-US" dirty="0" smtClean="0"/>
          </a:p>
          <a:p>
            <a:pPr marL="342900" indent="-342900">
              <a:buFontTx/>
              <a:buChar char="-"/>
            </a:pPr>
            <a:r>
              <a:rPr lang="en-US" dirty="0" smtClean="0"/>
              <a:t>Universities make their own decisions</a:t>
            </a:r>
          </a:p>
          <a:p>
            <a:pPr marL="342900" indent="-342900">
              <a:buFontTx/>
              <a:buChar char="-"/>
            </a:pPr>
            <a:r>
              <a:rPr lang="en-US" dirty="0" smtClean="0"/>
              <a:t>Regular feedback from the institutions to the government</a:t>
            </a:r>
          </a:p>
          <a:p>
            <a:pPr marL="342900" indent="-342900">
              <a:buFontTx/>
              <a:buChar char="-"/>
            </a:pPr>
            <a:r>
              <a:rPr lang="en-US" dirty="0" smtClean="0"/>
              <a:t>Governmental policies supported by the funding </a:t>
            </a:r>
          </a:p>
          <a:p>
            <a:pPr marL="342900" indent="-342900">
              <a:buFontTx/>
              <a:buChar char="-"/>
            </a:pPr>
            <a:r>
              <a:rPr lang="en-US" dirty="0" smtClean="0"/>
              <a:t>Joint activities with several institutions/agencies</a:t>
            </a:r>
          </a:p>
          <a:p>
            <a:pPr marL="342900" indent="-342900">
              <a:buFontTx/>
              <a:buChar char="-"/>
            </a:pPr>
            <a:r>
              <a:rPr lang="en-US" dirty="0" smtClean="0"/>
              <a:t>Funding channeled through various public entities and comes from various ”pockets”: Foreign Affairs, SIDA, regional funds</a:t>
            </a:r>
          </a:p>
          <a:p>
            <a:pPr marL="342900" indent="-342900">
              <a:buFontTx/>
              <a:buChar char="-"/>
            </a:pPr>
            <a:r>
              <a:rPr lang="en-US" dirty="0" smtClean="0"/>
              <a:t>Regular thematic studies of internationalization by the Swedish Higher Education Authority:</a:t>
            </a:r>
          </a:p>
          <a:p>
            <a:pPr marL="698500" lvl="1" indent="-342900">
              <a:buFontTx/>
              <a:buChar char="-"/>
            </a:pPr>
            <a:r>
              <a:rPr lang="en-US" dirty="0" smtClean="0"/>
              <a:t>2005: University without borders?</a:t>
            </a:r>
          </a:p>
          <a:p>
            <a:pPr marL="698500" lvl="1" indent="-342900">
              <a:buFontTx/>
              <a:buChar char="-"/>
            </a:pPr>
            <a:r>
              <a:rPr lang="en-US" dirty="0" smtClean="0"/>
              <a:t>2008: A university in the world</a:t>
            </a:r>
          </a:p>
          <a:p>
            <a:pPr marL="698500" lvl="1" indent="-342900">
              <a:buFontTx/>
              <a:buChar char="-"/>
            </a:pPr>
            <a:r>
              <a:rPr lang="en-US" dirty="0" smtClean="0"/>
              <a:t>2017:  A new extensive study</a:t>
            </a:r>
            <a:endParaRPr lang="en-US" dirty="0"/>
          </a:p>
        </p:txBody>
      </p:sp>
    </p:spTree>
    <p:extLst>
      <p:ext uri="{BB962C8B-B14F-4D97-AF65-F5344CB8AC3E}">
        <p14:creationId xmlns:p14="http://schemas.microsoft.com/office/powerpoint/2010/main" val="2847273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University </a:t>
            </a:r>
            <a:r>
              <a:rPr lang="sv-SE" dirty="0" err="1" smtClean="0"/>
              <a:t>without</a:t>
            </a:r>
            <a:r>
              <a:rPr lang="sv-SE" dirty="0" smtClean="0"/>
              <a:t> </a:t>
            </a:r>
            <a:r>
              <a:rPr lang="sv-SE" dirty="0" err="1" smtClean="0"/>
              <a:t>borders</a:t>
            </a:r>
            <a:r>
              <a:rPr lang="sv-SE" dirty="0" smtClean="0"/>
              <a:t>? (2005)</a:t>
            </a:r>
            <a:endParaRPr lang="sv-SE" dirty="0"/>
          </a:p>
        </p:txBody>
      </p:sp>
      <p:sp>
        <p:nvSpPr>
          <p:cNvPr id="3" name="Content Placeholder 2"/>
          <p:cNvSpPr>
            <a:spLocks noGrp="1"/>
          </p:cNvSpPr>
          <p:nvPr>
            <p:ph sz="quarter" idx="13"/>
          </p:nvPr>
        </p:nvSpPr>
        <p:spPr>
          <a:xfrm>
            <a:off x="1620570" y="1874603"/>
            <a:ext cx="7064180" cy="4059457"/>
          </a:xfrm>
        </p:spPr>
        <p:txBody>
          <a:bodyPr>
            <a:normAutofit lnSpcReduction="10000"/>
          </a:bodyPr>
          <a:lstStyle/>
          <a:p>
            <a:r>
              <a:rPr lang="en-US" b="1" dirty="0" smtClean="0"/>
              <a:t>Recommendations:</a:t>
            </a:r>
          </a:p>
          <a:p>
            <a:pPr marL="342900" indent="-342900">
              <a:buFontTx/>
              <a:buChar char="-"/>
            </a:pPr>
            <a:r>
              <a:rPr lang="en-US" dirty="0" smtClean="0"/>
              <a:t>Develop university strategies for internationalization and more prioritize activities in more tangible way</a:t>
            </a:r>
          </a:p>
          <a:p>
            <a:pPr marL="342900" indent="-342900">
              <a:buFontTx/>
              <a:buChar char="-"/>
            </a:pPr>
            <a:r>
              <a:rPr lang="en-US" dirty="0" smtClean="0"/>
              <a:t>Carry out analysis of the surrounding world in systematic way</a:t>
            </a:r>
          </a:p>
          <a:p>
            <a:pPr marL="342900" indent="-342900">
              <a:buFontTx/>
              <a:buChar char="-"/>
            </a:pPr>
            <a:r>
              <a:rPr lang="en-US" dirty="0" smtClean="0"/>
              <a:t>Pay more attention on follow-up and evaluation of the internationalization activities</a:t>
            </a:r>
          </a:p>
          <a:p>
            <a:pPr marL="342900" indent="-342900">
              <a:buFontTx/>
              <a:buChar char="-"/>
            </a:pPr>
            <a:r>
              <a:rPr lang="en-US" dirty="0" smtClean="0"/>
              <a:t>Develop forms for quality assurance of the cooperation agreements</a:t>
            </a:r>
          </a:p>
          <a:p>
            <a:pPr marL="342900" indent="-342900">
              <a:buFontTx/>
              <a:buChar char="-"/>
            </a:pPr>
            <a:r>
              <a:rPr lang="en-US" dirty="0" smtClean="0"/>
              <a:t>Carry out comparative studies on how the resources dedicated to internationalization are used</a:t>
            </a:r>
          </a:p>
          <a:p>
            <a:pPr marL="342900" indent="-342900">
              <a:buFontTx/>
              <a:buChar char="-"/>
            </a:pPr>
            <a:r>
              <a:rPr lang="en-US" dirty="0" smtClean="0"/>
              <a:t>Use the university web for efficient promotion of the internationalization work</a:t>
            </a:r>
            <a:endParaRPr lang="en-US" dirty="0"/>
          </a:p>
        </p:txBody>
      </p:sp>
    </p:spTree>
    <p:extLst>
      <p:ext uri="{BB962C8B-B14F-4D97-AF65-F5344CB8AC3E}">
        <p14:creationId xmlns:p14="http://schemas.microsoft.com/office/powerpoint/2010/main" val="795680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 </a:t>
            </a:r>
            <a:r>
              <a:rPr lang="sv-SE" dirty="0" err="1" smtClean="0"/>
              <a:t>university</a:t>
            </a:r>
            <a:r>
              <a:rPr lang="sv-SE" dirty="0" smtClean="0"/>
              <a:t> in the </a:t>
            </a:r>
            <a:r>
              <a:rPr lang="sv-SE" dirty="0" err="1" smtClean="0"/>
              <a:t>world</a:t>
            </a:r>
            <a:r>
              <a:rPr lang="sv-SE" dirty="0" smtClean="0"/>
              <a:t> (2008)</a:t>
            </a:r>
            <a:endParaRPr lang="sv-SE" dirty="0"/>
          </a:p>
        </p:txBody>
      </p:sp>
      <p:sp>
        <p:nvSpPr>
          <p:cNvPr id="3" name="Content Placeholder 2"/>
          <p:cNvSpPr>
            <a:spLocks noGrp="1"/>
          </p:cNvSpPr>
          <p:nvPr>
            <p:ph sz="quarter" idx="13"/>
          </p:nvPr>
        </p:nvSpPr>
        <p:spPr>
          <a:xfrm>
            <a:off x="1822012" y="1557748"/>
            <a:ext cx="6862738" cy="4059457"/>
          </a:xfrm>
        </p:spPr>
        <p:txBody>
          <a:bodyPr>
            <a:normAutofit fontScale="85000" lnSpcReduction="20000"/>
          </a:bodyPr>
          <a:lstStyle/>
          <a:p>
            <a:r>
              <a:rPr lang="en-US" b="1" dirty="0" smtClean="0"/>
              <a:t>Recommendations to the universities - steering:</a:t>
            </a:r>
          </a:p>
          <a:p>
            <a:endParaRPr lang="en-US" dirty="0" smtClean="0"/>
          </a:p>
          <a:p>
            <a:pPr marL="342900" indent="-342900">
              <a:buFontTx/>
              <a:buChar char="-"/>
            </a:pPr>
            <a:r>
              <a:rPr lang="en-US" dirty="0" smtClean="0"/>
              <a:t>Internationalization made more visible in the university general documents</a:t>
            </a:r>
          </a:p>
          <a:p>
            <a:pPr marL="342900" indent="-342900">
              <a:buFontTx/>
              <a:buChar char="-"/>
            </a:pPr>
            <a:r>
              <a:rPr lang="en-US" dirty="0" smtClean="0"/>
              <a:t>Both equal opportunities and diversity shall be visible in the university documents related to the internationalization</a:t>
            </a:r>
          </a:p>
          <a:p>
            <a:pPr marL="342900" indent="-342900">
              <a:buFontTx/>
              <a:buChar char="-"/>
            </a:pPr>
            <a:r>
              <a:rPr lang="en-US" dirty="0" smtClean="0"/>
              <a:t>The university strategic documents shall be based on information about the institution</a:t>
            </a:r>
          </a:p>
          <a:p>
            <a:pPr marL="342900" indent="-342900">
              <a:buFontTx/>
              <a:buChar char="-"/>
            </a:pPr>
            <a:r>
              <a:rPr lang="en-US" dirty="0" smtClean="0"/>
              <a:t>The universities shall identify possibilities and pitfalls for internationalization at home and take respective actions</a:t>
            </a:r>
          </a:p>
          <a:p>
            <a:pPr marL="342900" indent="-342900">
              <a:buFontTx/>
              <a:buChar char="-"/>
            </a:pPr>
            <a:r>
              <a:rPr lang="en-US" dirty="0" smtClean="0"/>
              <a:t>The universities shall develop guidelines for follow-up and quality assurance for internationalization</a:t>
            </a:r>
          </a:p>
          <a:p>
            <a:pPr marL="342900" indent="-342900">
              <a:buFontTx/>
              <a:buChar char="-"/>
            </a:pPr>
            <a:r>
              <a:rPr lang="en-US" dirty="0" smtClean="0"/>
              <a:t>Universities shall develop their own language policy</a:t>
            </a:r>
          </a:p>
          <a:p>
            <a:pPr marL="342900" indent="-342900">
              <a:buFontTx/>
              <a:buChar char="-"/>
            </a:pPr>
            <a:r>
              <a:rPr lang="en-US" dirty="0" smtClean="0"/>
              <a:t>Universities shall develop guidelines for follow-up of the contacts between their own teachers and the exchange students</a:t>
            </a:r>
          </a:p>
          <a:p>
            <a:pPr marL="342900" indent="-342900">
              <a:buFontTx/>
              <a:buChar char="-"/>
            </a:pPr>
            <a:r>
              <a:rPr lang="en-US" dirty="0" smtClean="0"/>
              <a:t>Universities shall develop guidelines for recognition of the studies abroad</a:t>
            </a:r>
          </a:p>
        </p:txBody>
      </p:sp>
    </p:spTree>
    <p:extLst>
      <p:ext uri="{BB962C8B-B14F-4D97-AF65-F5344CB8AC3E}">
        <p14:creationId xmlns:p14="http://schemas.microsoft.com/office/powerpoint/2010/main" val="2137948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 </a:t>
            </a:r>
            <a:r>
              <a:rPr lang="sv-SE" dirty="0" err="1" smtClean="0"/>
              <a:t>university</a:t>
            </a:r>
            <a:r>
              <a:rPr lang="sv-SE" dirty="0" smtClean="0"/>
              <a:t> in the </a:t>
            </a:r>
            <a:r>
              <a:rPr lang="sv-SE" dirty="0" err="1" smtClean="0"/>
              <a:t>world</a:t>
            </a:r>
            <a:r>
              <a:rPr lang="sv-SE" dirty="0" smtClean="0"/>
              <a:t> (2008)</a:t>
            </a:r>
            <a:endParaRPr lang="sv-SE" dirty="0"/>
          </a:p>
        </p:txBody>
      </p:sp>
      <p:sp>
        <p:nvSpPr>
          <p:cNvPr id="3" name="Content Placeholder 2"/>
          <p:cNvSpPr>
            <a:spLocks noGrp="1"/>
          </p:cNvSpPr>
          <p:nvPr>
            <p:ph sz="quarter" idx="13"/>
          </p:nvPr>
        </p:nvSpPr>
        <p:spPr/>
        <p:txBody>
          <a:bodyPr>
            <a:normAutofit fontScale="92500"/>
          </a:bodyPr>
          <a:lstStyle/>
          <a:p>
            <a:r>
              <a:rPr lang="en-US" b="1" dirty="0" smtClean="0"/>
              <a:t>Recommendations to the universities – student exchange:</a:t>
            </a:r>
          </a:p>
          <a:p>
            <a:endParaRPr lang="en-US" dirty="0" smtClean="0"/>
          </a:p>
          <a:p>
            <a:pPr marL="342900" indent="-342900">
              <a:buFontTx/>
              <a:buChar char="-"/>
            </a:pPr>
            <a:r>
              <a:rPr lang="en-US" dirty="0" smtClean="0"/>
              <a:t>Universities shall intensify information for students concerning the recognition of the studies abroad</a:t>
            </a:r>
          </a:p>
          <a:p>
            <a:pPr marL="342900" indent="-342900">
              <a:buFontTx/>
              <a:buChar char="-"/>
            </a:pPr>
            <a:r>
              <a:rPr lang="en-US" dirty="0" smtClean="0"/>
              <a:t>Universities provide high academic value for exchange studies of their own students, especially by involvement of the home teachers and better evaluation of the agreements</a:t>
            </a:r>
          </a:p>
          <a:p>
            <a:pPr marL="342900" indent="-342900">
              <a:buFontTx/>
              <a:buChar char="-"/>
            </a:pPr>
            <a:r>
              <a:rPr lang="en-US" dirty="0" smtClean="0"/>
              <a:t>The universities extend possibilities for the exchange students to study country’s language and culture</a:t>
            </a:r>
          </a:p>
          <a:p>
            <a:pPr marL="342900" indent="-342900">
              <a:buFontTx/>
              <a:buChar char="-"/>
            </a:pPr>
            <a:r>
              <a:rPr lang="en-US" dirty="0" smtClean="0"/>
              <a:t>Universities shall develop their work with the information in English about student influence and other rights, handling of the discrimination and other problematic issues</a:t>
            </a:r>
          </a:p>
        </p:txBody>
      </p:sp>
    </p:spTree>
    <p:extLst>
      <p:ext uri="{BB962C8B-B14F-4D97-AF65-F5344CB8AC3E}">
        <p14:creationId xmlns:p14="http://schemas.microsoft.com/office/powerpoint/2010/main" val="983105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 </a:t>
            </a:r>
            <a:r>
              <a:rPr lang="sv-SE" dirty="0" err="1" smtClean="0"/>
              <a:t>university</a:t>
            </a:r>
            <a:r>
              <a:rPr lang="sv-SE" dirty="0" smtClean="0"/>
              <a:t> in the </a:t>
            </a:r>
            <a:r>
              <a:rPr lang="sv-SE" dirty="0" err="1" smtClean="0"/>
              <a:t>world</a:t>
            </a:r>
            <a:r>
              <a:rPr lang="sv-SE" dirty="0" smtClean="0"/>
              <a:t> (2008)</a:t>
            </a:r>
            <a:endParaRPr lang="sv-SE" dirty="0"/>
          </a:p>
        </p:txBody>
      </p:sp>
      <p:sp>
        <p:nvSpPr>
          <p:cNvPr id="3" name="Content Placeholder 2"/>
          <p:cNvSpPr>
            <a:spLocks noGrp="1"/>
          </p:cNvSpPr>
          <p:nvPr>
            <p:ph sz="quarter" idx="13"/>
          </p:nvPr>
        </p:nvSpPr>
        <p:spPr/>
        <p:txBody>
          <a:bodyPr>
            <a:normAutofit/>
          </a:bodyPr>
          <a:lstStyle/>
          <a:p>
            <a:r>
              <a:rPr lang="en-US" b="1" dirty="0" smtClean="0"/>
              <a:t>Recommendations to the universities – agreements:</a:t>
            </a:r>
          </a:p>
          <a:p>
            <a:endParaRPr lang="en-US" dirty="0" smtClean="0"/>
          </a:p>
          <a:p>
            <a:pPr marL="342900" indent="-342900">
              <a:buFontTx/>
              <a:buChar char="-"/>
            </a:pPr>
            <a:r>
              <a:rPr lang="en-US" dirty="0" smtClean="0"/>
              <a:t>Universities shall plan how the strategic agreements shall work together or complement exchange agreements </a:t>
            </a:r>
          </a:p>
          <a:p>
            <a:pPr marL="342900" indent="-342900">
              <a:buFontTx/>
              <a:buChar char="-"/>
            </a:pPr>
            <a:r>
              <a:rPr lang="en-US" dirty="0" smtClean="0"/>
              <a:t>Universities shall have clear vision of the partnership agreements and other forms of cooperation </a:t>
            </a:r>
          </a:p>
          <a:p>
            <a:pPr marL="342900" indent="-342900">
              <a:buFontTx/>
              <a:buChar char="-"/>
            </a:pPr>
            <a:r>
              <a:rPr lang="en-US" dirty="0" smtClean="0"/>
              <a:t>Universities shall develop quality criteria and clear handling procedures for the agreements and improve the follow-up</a:t>
            </a:r>
          </a:p>
        </p:txBody>
      </p:sp>
    </p:spTree>
    <p:extLst>
      <p:ext uri="{BB962C8B-B14F-4D97-AF65-F5344CB8AC3E}">
        <p14:creationId xmlns:p14="http://schemas.microsoft.com/office/powerpoint/2010/main" val="2055093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 </a:t>
            </a:r>
            <a:r>
              <a:rPr lang="sv-SE" dirty="0" err="1" smtClean="0"/>
              <a:t>university</a:t>
            </a:r>
            <a:r>
              <a:rPr lang="sv-SE" dirty="0" smtClean="0"/>
              <a:t> in the </a:t>
            </a:r>
            <a:r>
              <a:rPr lang="sv-SE" dirty="0" err="1" smtClean="0"/>
              <a:t>world</a:t>
            </a:r>
            <a:r>
              <a:rPr lang="sv-SE" dirty="0" smtClean="0"/>
              <a:t> (2008)</a:t>
            </a:r>
            <a:endParaRPr lang="sv-SE" dirty="0"/>
          </a:p>
        </p:txBody>
      </p:sp>
      <p:sp>
        <p:nvSpPr>
          <p:cNvPr id="3" name="Content Placeholder 2"/>
          <p:cNvSpPr>
            <a:spLocks noGrp="1"/>
          </p:cNvSpPr>
          <p:nvPr>
            <p:ph sz="quarter" idx="13"/>
          </p:nvPr>
        </p:nvSpPr>
        <p:spPr/>
        <p:txBody>
          <a:bodyPr>
            <a:normAutofit fontScale="92500"/>
          </a:bodyPr>
          <a:lstStyle/>
          <a:p>
            <a:r>
              <a:rPr lang="en-US" b="1" dirty="0" smtClean="0"/>
              <a:t>Recommendations to the universities – mobility of teachers:</a:t>
            </a:r>
          </a:p>
          <a:p>
            <a:endParaRPr lang="en-US" dirty="0" smtClean="0"/>
          </a:p>
          <a:p>
            <a:pPr marL="342900" indent="-342900">
              <a:buFontTx/>
              <a:buChar char="-"/>
            </a:pPr>
            <a:r>
              <a:rPr lang="en-US" dirty="0" smtClean="0"/>
              <a:t>Universities carry out inventory of the possibilities and pitfalls for mobility of the teachers</a:t>
            </a:r>
          </a:p>
          <a:p>
            <a:pPr marL="342900" indent="-342900">
              <a:buFontTx/>
              <a:buChar char="-"/>
            </a:pPr>
            <a:r>
              <a:rPr lang="en-US" dirty="0" smtClean="0"/>
              <a:t>Universities intensify and carry out more systematic work on dissemination of the experience of the teachers from the visits abroad</a:t>
            </a:r>
          </a:p>
          <a:p>
            <a:pPr marL="342900" indent="-342900">
              <a:buFontTx/>
              <a:buChar char="-"/>
            </a:pPr>
            <a:r>
              <a:rPr lang="en-US" dirty="0" smtClean="0"/>
              <a:t>Universities shall define merits for the teacher’s work with the internationalization and that their own mobility influences employment, promotion and determining of the salary level</a:t>
            </a:r>
          </a:p>
          <a:p>
            <a:pPr marL="342900" indent="-342900">
              <a:buFontTx/>
              <a:buChar char="-"/>
            </a:pPr>
            <a:r>
              <a:rPr lang="en-US" dirty="0" smtClean="0"/>
              <a:t>Universities improve their routines for reporting of the exchange visits of the teachers</a:t>
            </a:r>
          </a:p>
        </p:txBody>
      </p:sp>
    </p:spTree>
    <p:extLst>
      <p:ext uri="{BB962C8B-B14F-4D97-AF65-F5344CB8AC3E}">
        <p14:creationId xmlns:p14="http://schemas.microsoft.com/office/powerpoint/2010/main" val="355096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 </a:t>
            </a:r>
            <a:r>
              <a:rPr lang="sv-SE" dirty="0" err="1" smtClean="0"/>
              <a:t>university</a:t>
            </a:r>
            <a:r>
              <a:rPr lang="sv-SE" dirty="0" smtClean="0"/>
              <a:t> in the </a:t>
            </a:r>
            <a:r>
              <a:rPr lang="sv-SE" dirty="0" err="1" smtClean="0"/>
              <a:t>world</a:t>
            </a:r>
            <a:r>
              <a:rPr lang="sv-SE" dirty="0" smtClean="0"/>
              <a:t> (2008)</a:t>
            </a:r>
            <a:endParaRPr lang="sv-SE" dirty="0"/>
          </a:p>
        </p:txBody>
      </p:sp>
      <p:sp>
        <p:nvSpPr>
          <p:cNvPr id="3" name="Content Placeholder 2"/>
          <p:cNvSpPr>
            <a:spLocks noGrp="1"/>
          </p:cNvSpPr>
          <p:nvPr>
            <p:ph sz="quarter" idx="13"/>
          </p:nvPr>
        </p:nvSpPr>
        <p:spPr/>
        <p:txBody>
          <a:bodyPr>
            <a:normAutofit/>
          </a:bodyPr>
          <a:lstStyle/>
          <a:p>
            <a:r>
              <a:rPr lang="en-US" b="1" dirty="0" smtClean="0"/>
              <a:t>Recommendations to the government:</a:t>
            </a:r>
            <a:endParaRPr lang="en-US" dirty="0" smtClean="0"/>
          </a:p>
          <a:p>
            <a:pPr marL="342900" indent="-342900">
              <a:buFontTx/>
              <a:buChar char="-"/>
            </a:pPr>
            <a:endParaRPr lang="en-US" dirty="0" smtClean="0"/>
          </a:p>
          <a:p>
            <a:pPr marL="342900" indent="-342900">
              <a:buFontTx/>
              <a:buChar char="-"/>
            </a:pPr>
            <a:r>
              <a:rPr lang="en-US" dirty="0" smtClean="0"/>
              <a:t>Promptly create possibilities for Swedish universities to award joint degrees</a:t>
            </a:r>
          </a:p>
          <a:p>
            <a:pPr marL="342900" indent="-342900">
              <a:buFontTx/>
              <a:buChar char="-"/>
            </a:pPr>
            <a:r>
              <a:rPr lang="en-US" dirty="0" smtClean="0"/>
              <a:t>Consider possibilities for introducing incentives for mobility of the teachers </a:t>
            </a:r>
          </a:p>
          <a:p>
            <a:pPr marL="342900" indent="-342900">
              <a:buFontTx/>
              <a:buChar char="-"/>
            </a:pPr>
            <a:r>
              <a:rPr lang="en-US" dirty="0" smtClean="0"/>
              <a:t>Support systematic work with Swedish language education for the foreign students having in mind that they are future ambassadors in their home countries</a:t>
            </a:r>
            <a:endParaRPr lang="en-US" dirty="0"/>
          </a:p>
        </p:txBody>
      </p:sp>
    </p:spTree>
    <p:extLst>
      <p:ext uri="{BB962C8B-B14F-4D97-AF65-F5344CB8AC3E}">
        <p14:creationId xmlns:p14="http://schemas.microsoft.com/office/powerpoint/2010/main" val="2285415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Thematic</a:t>
            </a:r>
            <a:r>
              <a:rPr lang="sv-SE" dirty="0" smtClean="0"/>
              <a:t> </a:t>
            </a:r>
            <a:r>
              <a:rPr lang="sv-SE" dirty="0" err="1" smtClean="0"/>
              <a:t>study</a:t>
            </a:r>
            <a:r>
              <a:rPr lang="sv-SE" dirty="0" smtClean="0"/>
              <a:t> 2017</a:t>
            </a:r>
            <a:endParaRPr lang="sv-SE" dirty="0"/>
          </a:p>
        </p:txBody>
      </p:sp>
      <p:sp>
        <p:nvSpPr>
          <p:cNvPr id="3" name="Content Placeholder 2"/>
          <p:cNvSpPr>
            <a:spLocks noGrp="1"/>
          </p:cNvSpPr>
          <p:nvPr>
            <p:ph sz="quarter" idx="13"/>
          </p:nvPr>
        </p:nvSpPr>
        <p:spPr/>
        <p:txBody>
          <a:bodyPr>
            <a:normAutofit/>
          </a:bodyPr>
          <a:lstStyle/>
          <a:p>
            <a:r>
              <a:rPr lang="sv-SE" b="1" dirty="0" err="1" smtClean="0"/>
              <a:t>Which</a:t>
            </a:r>
            <a:r>
              <a:rPr lang="sv-SE" b="1" dirty="0" smtClean="0"/>
              <a:t> </a:t>
            </a:r>
            <a:r>
              <a:rPr lang="sv-SE" b="1" dirty="0" err="1" smtClean="0"/>
              <a:t>recommendations</a:t>
            </a:r>
            <a:r>
              <a:rPr lang="sv-SE" b="1" dirty="0" smtClean="0"/>
              <a:t> </a:t>
            </a:r>
            <a:r>
              <a:rPr lang="sv-SE" b="1" dirty="0" err="1" smtClean="0"/>
              <a:t>are</a:t>
            </a:r>
            <a:r>
              <a:rPr lang="sv-SE" b="1" dirty="0" smtClean="0"/>
              <a:t> still relevant?</a:t>
            </a:r>
          </a:p>
          <a:p>
            <a:endParaRPr lang="sv-SE" b="1" dirty="0"/>
          </a:p>
          <a:p>
            <a:r>
              <a:rPr lang="sv-SE" b="1" dirty="0" smtClean="0"/>
              <a:t>And </a:t>
            </a:r>
          </a:p>
          <a:p>
            <a:endParaRPr lang="sv-SE" b="1" dirty="0"/>
          </a:p>
          <a:p>
            <a:r>
              <a:rPr lang="sv-SE" b="1" dirty="0" err="1" smtClean="0"/>
              <a:t>Which</a:t>
            </a:r>
            <a:r>
              <a:rPr lang="sv-SE" b="1" dirty="0" smtClean="0"/>
              <a:t> </a:t>
            </a:r>
            <a:r>
              <a:rPr lang="sv-SE" b="1" dirty="0" err="1" smtClean="0"/>
              <a:t>of</a:t>
            </a:r>
            <a:r>
              <a:rPr lang="sv-SE" b="1" dirty="0" smtClean="0"/>
              <a:t> </a:t>
            </a:r>
            <a:r>
              <a:rPr lang="sv-SE" b="1" dirty="0" err="1" smtClean="0"/>
              <a:t>them</a:t>
            </a:r>
            <a:r>
              <a:rPr lang="sv-SE" b="1" dirty="0" smtClean="0"/>
              <a:t> </a:t>
            </a:r>
            <a:r>
              <a:rPr lang="sv-SE" b="1" dirty="0" err="1" smtClean="0"/>
              <a:t>were</a:t>
            </a:r>
            <a:r>
              <a:rPr lang="sv-SE" b="1" dirty="0" smtClean="0"/>
              <a:t> </a:t>
            </a:r>
            <a:r>
              <a:rPr lang="sv-SE" b="1" dirty="0" err="1" smtClean="0"/>
              <a:t>useful</a:t>
            </a:r>
            <a:r>
              <a:rPr lang="sv-SE" b="1" dirty="0" smtClean="0"/>
              <a:t> and taken </a:t>
            </a:r>
            <a:r>
              <a:rPr lang="sv-SE" b="1" dirty="0" err="1" smtClean="0"/>
              <a:t>to</a:t>
            </a:r>
            <a:r>
              <a:rPr lang="sv-SE" b="1" dirty="0" smtClean="0"/>
              <a:t> </a:t>
            </a:r>
            <a:r>
              <a:rPr lang="sv-SE" b="1" dirty="0" err="1" smtClean="0"/>
              <a:t>account</a:t>
            </a:r>
            <a:r>
              <a:rPr lang="sv-SE" b="1" dirty="0" smtClean="0"/>
              <a:t>?</a:t>
            </a:r>
            <a:endParaRPr lang="sv-SE" dirty="0"/>
          </a:p>
        </p:txBody>
      </p:sp>
    </p:spTree>
    <p:extLst>
      <p:ext uri="{BB962C8B-B14F-4D97-AF65-F5344CB8AC3E}">
        <p14:creationId xmlns:p14="http://schemas.microsoft.com/office/powerpoint/2010/main" val="4100717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Bildobjekt 1" descr="NAT77017.jpg"/>
          <p:cNvPicPr>
            <a:picLocks noChangeAspect="1"/>
          </p:cNvPicPr>
          <p:nvPr/>
        </p:nvPicPr>
        <p:blipFill>
          <a:blip r:embed="rId3">
            <a:extLst>
              <a:ext uri="{28A0092B-C50C-407E-A947-70E740481C1C}">
                <a14:useLocalDpi xmlns:a14="http://schemas.microsoft.com/office/drawing/2010/main" val="0"/>
              </a:ext>
            </a:extLst>
          </a:blip>
          <a:srcRect l="13309" r="6448"/>
          <a:stretch>
            <a:fillRect/>
          </a:stretch>
        </p:blipFill>
        <p:spPr bwMode="auto">
          <a:xfrm>
            <a:off x="0" y="0"/>
            <a:ext cx="9371013"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Platshållare för bildnummer 3"/>
          <p:cNvSpPr txBox="1">
            <a:spLocks/>
          </p:cNvSpPr>
          <p:nvPr/>
        </p:nvSpPr>
        <p:spPr bwMode="auto">
          <a:xfrm>
            <a:off x="211138" y="6189663"/>
            <a:ext cx="37734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93" tIns="39997" rIns="79993" bIns="39997" anchor="ctr"/>
          <a:lstStyle>
            <a:lvl1pPr defTabSz="903288" eaLnBrk="0" hangingPunct="0">
              <a:spcBef>
                <a:spcPct val="20000"/>
              </a:spcBef>
              <a:buClr>
                <a:schemeClr val="accent2"/>
              </a:buClr>
              <a:buChar char="•"/>
              <a:defRPr sz="1900">
                <a:solidFill>
                  <a:schemeClr val="tx1"/>
                </a:solidFill>
                <a:latin typeface="Verdana" pitchFamily="34" charset="0"/>
                <a:ea typeface="ＭＳ Ｐゴシック" pitchFamily="34" charset="-128"/>
              </a:defRPr>
            </a:lvl1pPr>
            <a:lvl2pPr marL="742950" indent="-285750" defTabSz="903288" eaLnBrk="0" hangingPunct="0">
              <a:spcBef>
                <a:spcPct val="20000"/>
              </a:spcBef>
              <a:buFont typeface="Verdana" pitchFamily="34" charset="0"/>
              <a:buChar char="-"/>
              <a:defRPr>
                <a:solidFill>
                  <a:schemeClr val="tx1"/>
                </a:solidFill>
                <a:latin typeface="Verdana" pitchFamily="34" charset="0"/>
                <a:ea typeface="ＭＳ Ｐゴシック" pitchFamily="34" charset="-128"/>
              </a:defRPr>
            </a:lvl2pPr>
            <a:lvl3pPr marL="1143000" indent="-228600" defTabSz="903288" eaLnBrk="0" hangingPunct="0">
              <a:spcBef>
                <a:spcPts val="525"/>
              </a:spcBef>
              <a:buClr>
                <a:schemeClr val="accent2"/>
              </a:buClr>
              <a:buSzPct val="90000"/>
              <a:buFont typeface="Arial" charset="0"/>
              <a:buChar char="•"/>
              <a:defRPr sz="2100">
                <a:solidFill>
                  <a:schemeClr val="tx1"/>
                </a:solidFill>
                <a:latin typeface="Verdana" pitchFamily="34" charset="0"/>
                <a:ea typeface="ＭＳ Ｐゴシック" pitchFamily="34" charset="-128"/>
              </a:defRPr>
            </a:lvl3pPr>
            <a:lvl4pPr marL="1600200" indent="-228600" defTabSz="903288" eaLnBrk="0" hangingPunct="0">
              <a:spcBef>
                <a:spcPct val="20000"/>
              </a:spcBef>
              <a:buFont typeface="Verdana" pitchFamily="34" charset="0"/>
              <a:buChar char="–"/>
              <a:defRPr sz="1400">
                <a:solidFill>
                  <a:schemeClr val="tx1"/>
                </a:solidFill>
                <a:latin typeface="Verdana" pitchFamily="34" charset="0"/>
                <a:ea typeface="ＭＳ Ｐゴシック" pitchFamily="34" charset="-128"/>
              </a:defRPr>
            </a:lvl4pPr>
            <a:lvl5pPr marL="2057400" indent="-228600" defTabSz="903288" eaLnBrk="0" hangingPunct="0">
              <a:spcBef>
                <a:spcPct val="20000"/>
              </a:spcBef>
              <a:buClr>
                <a:schemeClr val="accent2"/>
              </a:buClr>
              <a:buFont typeface="Arial" charset="0"/>
              <a:buChar char="•"/>
              <a:defRPr sz="1200">
                <a:solidFill>
                  <a:schemeClr val="tx1"/>
                </a:solidFill>
                <a:latin typeface="Verdana" pitchFamily="34" charset="0"/>
                <a:ea typeface="ＭＳ Ｐゴシック" pitchFamily="34" charset="-128"/>
              </a:defRPr>
            </a:lvl5pPr>
            <a:lvl6pPr marL="2514600" indent="-228600" defTabSz="90328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6pPr>
            <a:lvl7pPr marL="2971800" indent="-228600" defTabSz="90328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7pPr>
            <a:lvl8pPr marL="3429000" indent="-228600" defTabSz="90328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8pPr>
            <a:lvl9pPr marL="3886200" indent="-228600" defTabSz="90328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9pPr>
          </a:lstStyle>
          <a:p>
            <a:pPr eaLnBrk="1" hangingPunct="1">
              <a:spcBef>
                <a:spcPct val="0"/>
              </a:spcBef>
              <a:buClrTx/>
              <a:buFontTx/>
              <a:buNone/>
            </a:pPr>
            <a:r>
              <a:rPr lang="sv-SE" altLang="sv-SE" sz="900">
                <a:solidFill>
                  <a:srgbClr val="FFFFFF"/>
                </a:solidFill>
              </a:rPr>
              <a:t>Photo: Johnér bildbyrå</a:t>
            </a:r>
          </a:p>
        </p:txBody>
      </p:sp>
    </p:spTree>
    <p:extLst>
      <p:ext uri="{BB962C8B-B14F-4D97-AF65-F5344CB8AC3E}">
        <p14:creationId xmlns:p14="http://schemas.microsoft.com/office/powerpoint/2010/main" val="12877626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sz="quarter" idx="13"/>
          </p:nvPr>
        </p:nvSpPr>
        <p:spPr>
          <a:xfrm>
            <a:off x="1351256" y="1856497"/>
            <a:ext cx="6862738" cy="4059457"/>
          </a:xfrm>
        </p:spPr>
        <p:txBody>
          <a:bodyPr>
            <a:normAutofit/>
          </a:bodyPr>
          <a:lstStyle/>
          <a:p>
            <a:pPr algn="ctr"/>
            <a:endParaRPr lang="sv-SE" sz="5400" b="1" dirty="0" smtClean="0"/>
          </a:p>
          <a:p>
            <a:pPr algn="ctr"/>
            <a:r>
              <a:rPr lang="sv-SE" sz="5400" b="1" dirty="0" smtClean="0"/>
              <a:t>THANK YOU</a:t>
            </a:r>
            <a:endParaRPr lang="sv-SE" sz="5400" b="1" dirty="0"/>
          </a:p>
        </p:txBody>
      </p:sp>
    </p:spTree>
    <p:extLst>
      <p:ext uri="{BB962C8B-B14F-4D97-AF65-F5344CB8AC3E}">
        <p14:creationId xmlns:p14="http://schemas.microsoft.com/office/powerpoint/2010/main" val="3504619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ubrik 1"/>
          <p:cNvSpPr>
            <a:spLocks noGrp="1"/>
          </p:cNvSpPr>
          <p:nvPr>
            <p:ph type="title"/>
          </p:nvPr>
        </p:nvSpPr>
        <p:spPr>
          <a:xfrm>
            <a:off x="1771650" y="382588"/>
            <a:ext cx="6843713" cy="1144587"/>
          </a:xfrm>
        </p:spPr>
        <p:txBody>
          <a:bodyPr/>
          <a:lstStyle/>
          <a:p>
            <a:pPr eaLnBrk="1" hangingPunct="1"/>
            <a:r>
              <a:rPr lang="sv-SE" altLang="sv-SE" smtClean="0"/>
              <a:t>KTH in Stockholm</a:t>
            </a:r>
          </a:p>
        </p:txBody>
      </p:sp>
      <p:sp>
        <p:nvSpPr>
          <p:cNvPr id="72707" name="Platshållare för innehåll 2"/>
          <p:cNvSpPr>
            <a:spLocks noGrp="1"/>
          </p:cNvSpPr>
          <p:nvPr>
            <p:ph sz="quarter" idx="13"/>
          </p:nvPr>
        </p:nvSpPr>
        <p:spPr>
          <a:xfrm>
            <a:off x="1408113" y="1557338"/>
            <a:ext cx="3775075" cy="4137025"/>
          </a:xfrm>
        </p:spPr>
        <p:txBody>
          <a:bodyPr/>
          <a:lstStyle/>
          <a:p>
            <a:pPr eaLnBrk="1" hangingPunct="1">
              <a:lnSpc>
                <a:spcPct val="90000"/>
              </a:lnSpc>
            </a:pPr>
            <a:r>
              <a:rPr lang="en-GB" altLang="sv-SE" sz="1800" smtClean="0"/>
              <a:t>Founded in 1827</a:t>
            </a:r>
          </a:p>
          <a:p>
            <a:pPr eaLnBrk="1" hangingPunct="1">
              <a:lnSpc>
                <a:spcPct val="90000"/>
              </a:lnSpc>
            </a:pPr>
            <a:r>
              <a:rPr lang="en-GB" altLang="sv-SE" sz="1800" smtClean="0"/>
              <a:t>Largest of Sweden</a:t>
            </a:r>
            <a:r>
              <a:rPr lang="en-GB" altLang="en-US" sz="1800" smtClean="0"/>
              <a:t>’</a:t>
            </a:r>
            <a:r>
              <a:rPr lang="en-GB" altLang="sv-SE" sz="1800" smtClean="0"/>
              <a:t>s technical universities</a:t>
            </a:r>
          </a:p>
          <a:p>
            <a:pPr eaLnBrk="1" hangingPunct="1">
              <a:lnSpc>
                <a:spcPct val="90000"/>
              </a:lnSpc>
            </a:pPr>
            <a:r>
              <a:rPr lang="en-GB" altLang="sv-SE" sz="1800" smtClean="0"/>
              <a:t>Activities housed in central Stockholm since 1917</a:t>
            </a:r>
            <a:endParaRPr lang="en-GB" altLang="sv-SE" sz="1800" b="1" smtClean="0"/>
          </a:p>
          <a:p>
            <a:pPr eaLnBrk="1" hangingPunct="1">
              <a:lnSpc>
                <a:spcPct val="90000"/>
              </a:lnSpc>
            </a:pPr>
            <a:endParaRPr lang="en-GB" altLang="sv-SE" sz="1800" smtClean="0"/>
          </a:p>
          <a:p>
            <a:pPr eaLnBrk="1" hangingPunct="1">
              <a:lnSpc>
                <a:spcPct val="90000"/>
              </a:lnSpc>
              <a:buFontTx/>
              <a:buNone/>
            </a:pPr>
            <a:r>
              <a:rPr lang="en-GB" altLang="sv-SE" sz="1800" smtClean="0"/>
              <a:t>KTH is present at</a:t>
            </a:r>
          </a:p>
          <a:p>
            <a:pPr eaLnBrk="1" hangingPunct="1">
              <a:buFontTx/>
              <a:buChar char="-"/>
            </a:pPr>
            <a:r>
              <a:rPr lang="en-GB" altLang="sv-SE" sz="1800" smtClean="0"/>
              <a:t>Valhallavägen</a:t>
            </a:r>
          </a:p>
          <a:p>
            <a:pPr eaLnBrk="1" hangingPunct="1">
              <a:buFontTx/>
              <a:buChar char="-"/>
            </a:pPr>
            <a:r>
              <a:rPr lang="en-GB" altLang="sv-SE" sz="1800" smtClean="0"/>
              <a:t>Kista</a:t>
            </a:r>
          </a:p>
          <a:p>
            <a:pPr eaLnBrk="1" hangingPunct="1">
              <a:buFontTx/>
              <a:buChar char="-"/>
            </a:pPr>
            <a:r>
              <a:rPr lang="en-GB" altLang="sv-SE" sz="1800" smtClean="0"/>
              <a:t>Haninge</a:t>
            </a:r>
          </a:p>
          <a:p>
            <a:pPr eaLnBrk="1" hangingPunct="1">
              <a:buFontTx/>
              <a:buChar char="-"/>
            </a:pPr>
            <a:r>
              <a:rPr lang="en-GB" altLang="sv-SE" sz="1800" smtClean="0"/>
              <a:t>Södertälje</a:t>
            </a:r>
          </a:p>
          <a:p>
            <a:pPr eaLnBrk="1" hangingPunct="1">
              <a:buFontTx/>
              <a:buChar char="-"/>
            </a:pPr>
            <a:r>
              <a:rPr lang="en-GB" altLang="sv-SE" sz="1800" smtClean="0"/>
              <a:t>Flemingsberg</a:t>
            </a:r>
          </a:p>
        </p:txBody>
      </p:sp>
      <p:sp>
        <p:nvSpPr>
          <p:cNvPr id="72708" name="Platshållare för bildnumm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Char char="•"/>
              <a:defRPr sz="1900">
                <a:solidFill>
                  <a:schemeClr val="tx1"/>
                </a:solidFill>
                <a:latin typeface="Verdana" pitchFamily="34" charset="0"/>
                <a:ea typeface="ＭＳ Ｐゴシック" pitchFamily="34" charset="-128"/>
              </a:defRPr>
            </a:lvl1pPr>
            <a:lvl2pPr marL="649288" indent="-249238" eaLnBrk="0" hangingPunct="0">
              <a:spcBef>
                <a:spcPct val="20000"/>
              </a:spcBef>
              <a:buFont typeface="Verdana" pitchFamily="34" charset="0"/>
              <a:buChar char="-"/>
              <a:defRPr>
                <a:solidFill>
                  <a:schemeClr val="tx1"/>
                </a:solidFill>
                <a:latin typeface="Verdana" pitchFamily="34" charset="0"/>
                <a:ea typeface="ＭＳ Ｐゴシック" pitchFamily="34" charset="-128"/>
              </a:defRPr>
            </a:lvl2pPr>
            <a:lvl3pPr marL="998538" indent="-198438" eaLnBrk="0" hangingPunct="0">
              <a:spcBef>
                <a:spcPts val="525"/>
              </a:spcBef>
              <a:buClr>
                <a:schemeClr val="accent2"/>
              </a:buClr>
              <a:buSzPct val="90000"/>
              <a:buFont typeface="Arial" charset="0"/>
              <a:buChar char="•"/>
              <a:defRPr>
                <a:solidFill>
                  <a:schemeClr val="tx1"/>
                </a:solidFill>
                <a:latin typeface="Verdana" pitchFamily="34" charset="0"/>
                <a:ea typeface="ＭＳ Ｐゴシック" pitchFamily="34" charset="-128"/>
              </a:defRPr>
            </a:lvl3pPr>
            <a:lvl4pPr marL="1398588" indent="-198438" eaLnBrk="0" hangingPunct="0">
              <a:spcBef>
                <a:spcPct val="20000"/>
              </a:spcBef>
              <a:buFont typeface="Verdana" pitchFamily="34" charset="0"/>
              <a:buChar char="–"/>
              <a:defRPr sz="1400">
                <a:solidFill>
                  <a:schemeClr val="tx1"/>
                </a:solidFill>
                <a:latin typeface="Verdana" pitchFamily="34" charset="0"/>
                <a:ea typeface="ＭＳ Ｐゴシック" pitchFamily="34" charset="-128"/>
              </a:defRPr>
            </a:lvl4pPr>
            <a:lvl5pPr marL="1798638" indent="-198438" eaLnBrk="0" hangingPunct="0">
              <a:spcBef>
                <a:spcPct val="20000"/>
              </a:spcBef>
              <a:buClr>
                <a:schemeClr val="accent2"/>
              </a:buClr>
              <a:buFont typeface="Arial" charset="0"/>
              <a:buChar char="•"/>
              <a:defRPr sz="1200">
                <a:solidFill>
                  <a:schemeClr val="tx1"/>
                </a:solidFill>
                <a:latin typeface="Verdana" pitchFamily="34" charset="0"/>
                <a:ea typeface="ＭＳ Ｐゴシック" pitchFamily="34" charset="-128"/>
              </a:defRPr>
            </a:lvl5pPr>
            <a:lvl6pPr marL="22558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6pPr>
            <a:lvl7pPr marL="27130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7pPr>
            <a:lvl8pPr marL="31702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8pPr>
            <a:lvl9pPr marL="36274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9pPr>
          </a:lstStyle>
          <a:p>
            <a:pPr>
              <a:spcBef>
                <a:spcPct val="0"/>
              </a:spcBef>
              <a:buClrTx/>
              <a:buFontTx/>
              <a:buNone/>
            </a:pPr>
            <a:fld id="{46C9858F-D871-4F12-A6A6-3ACE83708A8A}" type="slidenum">
              <a:rPr lang="sv-SE" altLang="sv-SE" sz="900" smtClean="0">
                <a:solidFill>
                  <a:srgbClr val="000000"/>
                </a:solidFill>
              </a:rPr>
              <a:pPr>
                <a:spcBef>
                  <a:spcPct val="0"/>
                </a:spcBef>
                <a:buClrTx/>
                <a:buFontTx/>
                <a:buNone/>
              </a:pPr>
              <a:t>4</a:t>
            </a:fld>
            <a:endParaRPr lang="sv-SE" altLang="sv-SE" sz="900" smtClean="0">
              <a:solidFill>
                <a:srgbClr val="000000"/>
              </a:solidFill>
            </a:endParaRPr>
          </a:p>
        </p:txBody>
      </p:sp>
      <p:pic>
        <p:nvPicPr>
          <p:cNvPr id="72709" name="Picture 6" descr="G:\Forsaljning\Kunduppdrag\Aktiva\KTH\PPT-bank\Bank 2\Södertälj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1016000"/>
            <a:ext cx="2982913"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Platshållare för datum 2"/>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Char char="•"/>
              <a:defRPr sz="1900">
                <a:solidFill>
                  <a:schemeClr val="tx1"/>
                </a:solidFill>
                <a:latin typeface="Verdana" pitchFamily="34" charset="0"/>
                <a:ea typeface="ＭＳ Ｐゴシック" pitchFamily="34" charset="-128"/>
              </a:defRPr>
            </a:lvl1pPr>
            <a:lvl2pPr marL="649288" indent="-249238" eaLnBrk="0" hangingPunct="0">
              <a:spcBef>
                <a:spcPct val="20000"/>
              </a:spcBef>
              <a:buFont typeface="Verdana" pitchFamily="34" charset="0"/>
              <a:buChar char="-"/>
              <a:defRPr>
                <a:solidFill>
                  <a:schemeClr val="tx1"/>
                </a:solidFill>
                <a:latin typeface="Verdana" pitchFamily="34" charset="0"/>
                <a:ea typeface="ＭＳ Ｐゴシック" pitchFamily="34" charset="-128"/>
              </a:defRPr>
            </a:lvl2pPr>
            <a:lvl3pPr marL="998538" indent="-198438" eaLnBrk="0" hangingPunct="0">
              <a:spcBef>
                <a:spcPts val="525"/>
              </a:spcBef>
              <a:buClr>
                <a:schemeClr val="accent2"/>
              </a:buClr>
              <a:buSzPct val="90000"/>
              <a:buFont typeface="Arial" charset="0"/>
              <a:buChar char="•"/>
              <a:defRPr>
                <a:solidFill>
                  <a:schemeClr val="tx1"/>
                </a:solidFill>
                <a:latin typeface="Verdana" pitchFamily="34" charset="0"/>
                <a:ea typeface="ＭＳ Ｐゴシック" pitchFamily="34" charset="-128"/>
              </a:defRPr>
            </a:lvl3pPr>
            <a:lvl4pPr marL="1398588" indent="-198438" eaLnBrk="0" hangingPunct="0">
              <a:spcBef>
                <a:spcPct val="20000"/>
              </a:spcBef>
              <a:buFont typeface="Verdana" pitchFamily="34" charset="0"/>
              <a:buChar char="–"/>
              <a:defRPr sz="1400">
                <a:solidFill>
                  <a:schemeClr val="tx1"/>
                </a:solidFill>
                <a:latin typeface="Verdana" pitchFamily="34" charset="0"/>
                <a:ea typeface="ＭＳ Ｐゴシック" pitchFamily="34" charset="-128"/>
              </a:defRPr>
            </a:lvl4pPr>
            <a:lvl5pPr marL="1798638" indent="-198438" eaLnBrk="0" hangingPunct="0">
              <a:spcBef>
                <a:spcPct val="20000"/>
              </a:spcBef>
              <a:buClr>
                <a:schemeClr val="accent2"/>
              </a:buClr>
              <a:buFont typeface="Arial" charset="0"/>
              <a:buChar char="•"/>
              <a:defRPr sz="1200">
                <a:solidFill>
                  <a:schemeClr val="tx1"/>
                </a:solidFill>
                <a:latin typeface="Verdana" pitchFamily="34" charset="0"/>
                <a:ea typeface="ＭＳ Ｐゴシック" pitchFamily="34" charset="-128"/>
              </a:defRPr>
            </a:lvl5pPr>
            <a:lvl6pPr marL="22558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6pPr>
            <a:lvl7pPr marL="27130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7pPr>
            <a:lvl8pPr marL="31702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8pPr>
            <a:lvl9pPr marL="36274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9pPr>
          </a:lstStyle>
          <a:p>
            <a:pPr>
              <a:spcBef>
                <a:spcPct val="0"/>
              </a:spcBef>
              <a:buClrTx/>
              <a:buFontTx/>
              <a:buNone/>
            </a:pPr>
            <a:fld id="{CFFB7995-AEAE-47E2-A256-D9CE68E4748A}" type="datetime1">
              <a:rPr lang="sv-SE" altLang="sv-SE" sz="900" smtClean="0">
                <a:solidFill>
                  <a:srgbClr val="000000"/>
                </a:solidFill>
              </a:rPr>
              <a:pPr>
                <a:spcBef>
                  <a:spcPct val="0"/>
                </a:spcBef>
                <a:buClrTx/>
                <a:buFontTx/>
                <a:buNone/>
              </a:pPr>
              <a:t>2017-06-06</a:t>
            </a:fld>
            <a:endParaRPr lang="sv-SE" altLang="sv-SE" sz="900" smtClean="0">
              <a:solidFill>
                <a:srgbClr val="000000"/>
              </a:solidFill>
            </a:endParaRPr>
          </a:p>
        </p:txBody>
      </p:sp>
      <p:sp>
        <p:nvSpPr>
          <p:cNvPr id="72711" name="Platshållare för sidfot 6"/>
          <p:cNvSpPr>
            <a:spLocks noGrp="1"/>
          </p:cNvSpPr>
          <p:nvPr>
            <p:ph type="ftr" sz="quarter" idx="15"/>
          </p:nvPr>
        </p:nvSpPr>
        <p:spPr bwMode="auto">
          <a:xfrm>
            <a:off x="2600325" y="6499225"/>
            <a:ext cx="3956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Char char="•"/>
              <a:defRPr sz="1900">
                <a:solidFill>
                  <a:schemeClr val="tx1"/>
                </a:solidFill>
                <a:latin typeface="Verdana" pitchFamily="34" charset="0"/>
                <a:ea typeface="ＭＳ Ｐゴシック" pitchFamily="34" charset="-128"/>
              </a:defRPr>
            </a:lvl1pPr>
            <a:lvl2pPr marL="742950" indent="-285750" eaLnBrk="0" hangingPunct="0">
              <a:spcBef>
                <a:spcPct val="20000"/>
              </a:spcBef>
              <a:buFont typeface="Verdana" pitchFamily="34" charset="0"/>
              <a:buChar char="-"/>
              <a:defRPr>
                <a:solidFill>
                  <a:schemeClr val="tx1"/>
                </a:solidFill>
                <a:latin typeface="Verdana" pitchFamily="34" charset="0"/>
                <a:ea typeface="ＭＳ Ｐゴシック" pitchFamily="34" charset="-128"/>
              </a:defRPr>
            </a:lvl2pPr>
            <a:lvl3pPr marL="1143000" indent="-228600" eaLnBrk="0" hangingPunct="0">
              <a:spcBef>
                <a:spcPts val="525"/>
              </a:spcBef>
              <a:buClr>
                <a:schemeClr val="accent2"/>
              </a:buClr>
              <a:buSzPct val="90000"/>
              <a:buFont typeface="Arial" charset="0"/>
              <a:buChar char="•"/>
              <a:defRPr>
                <a:solidFill>
                  <a:schemeClr val="tx1"/>
                </a:solidFill>
                <a:latin typeface="Verdana" pitchFamily="34" charset="0"/>
                <a:ea typeface="ＭＳ Ｐゴシック" pitchFamily="34" charset="-128"/>
              </a:defRPr>
            </a:lvl3pPr>
            <a:lvl4pPr marL="1600200" indent="-228600" eaLnBrk="0" hangingPunct="0">
              <a:spcBef>
                <a:spcPct val="20000"/>
              </a:spcBef>
              <a:buFont typeface="Verdana" pitchFamily="34" charset="0"/>
              <a:buChar char="–"/>
              <a:defRPr sz="1400">
                <a:solidFill>
                  <a:schemeClr val="tx1"/>
                </a:solidFill>
                <a:latin typeface="Verdana" pitchFamily="34" charset="0"/>
                <a:ea typeface="ＭＳ Ｐゴシック" pitchFamily="34" charset="-128"/>
              </a:defRPr>
            </a:lvl4pPr>
            <a:lvl5pPr marL="2057400" indent="-228600" eaLnBrk="0" hangingPunct="0">
              <a:spcBef>
                <a:spcPct val="20000"/>
              </a:spcBef>
              <a:buClr>
                <a:schemeClr val="accent2"/>
              </a:buClr>
              <a:buFont typeface="Arial" charset="0"/>
              <a:buChar char="•"/>
              <a:defRPr sz="12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9pPr>
          </a:lstStyle>
          <a:p>
            <a:pPr>
              <a:spcBef>
                <a:spcPct val="0"/>
              </a:spcBef>
              <a:buClrTx/>
              <a:buFontTx/>
              <a:buNone/>
            </a:pPr>
            <a:r>
              <a:rPr lang="sv-SE" altLang="sv-SE" sz="900" smtClean="0">
                <a:solidFill>
                  <a:srgbClr val="000000"/>
                </a:solidFill>
              </a:rPr>
              <a:t>KTH Royal Institute of Technology • www.kth.se</a:t>
            </a:r>
          </a:p>
        </p:txBody>
      </p:sp>
    </p:spTree>
    <p:extLst>
      <p:ext uri="{BB962C8B-B14F-4D97-AF65-F5344CB8AC3E}">
        <p14:creationId xmlns:p14="http://schemas.microsoft.com/office/powerpoint/2010/main" val="23851885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ubrik 1"/>
          <p:cNvSpPr>
            <a:spLocks noGrp="1"/>
          </p:cNvSpPr>
          <p:nvPr>
            <p:ph type="title"/>
          </p:nvPr>
        </p:nvSpPr>
        <p:spPr>
          <a:xfrm>
            <a:off x="1328053" y="355430"/>
            <a:ext cx="6843713" cy="633412"/>
          </a:xfrm>
        </p:spPr>
        <p:txBody>
          <a:bodyPr/>
          <a:lstStyle/>
          <a:p>
            <a:pPr eaLnBrk="1" hangingPunct="1"/>
            <a:r>
              <a:rPr lang="sv-SE" altLang="sv-SE" dirty="0" smtClean="0"/>
              <a:t>KTH in Stockholm: business as </a:t>
            </a:r>
            <a:r>
              <a:rPr lang="sv-SE" altLang="sv-SE" dirty="0" err="1" smtClean="0"/>
              <a:t>usual</a:t>
            </a:r>
            <a:endParaRPr lang="sv-SE" altLang="sv-SE" dirty="0" smtClean="0"/>
          </a:p>
        </p:txBody>
      </p:sp>
      <p:sp>
        <p:nvSpPr>
          <p:cNvPr id="73731" name="Platshållare för innehåll 2"/>
          <p:cNvSpPr>
            <a:spLocks noGrp="1"/>
          </p:cNvSpPr>
          <p:nvPr>
            <p:ph sz="quarter" idx="13"/>
          </p:nvPr>
        </p:nvSpPr>
        <p:spPr>
          <a:xfrm>
            <a:off x="1187450" y="1557338"/>
            <a:ext cx="3995738" cy="4137025"/>
          </a:xfrm>
        </p:spPr>
        <p:txBody>
          <a:bodyPr/>
          <a:lstStyle/>
          <a:p>
            <a:pPr eaLnBrk="1" hangingPunct="1">
              <a:lnSpc>
                <a:spcPct val="90000"/>
              </a:lnSpc>
            </a:pPr>
            <a:r>
              <a:rPr lang="en-GB" altLang="sv-SE" sz="1800" smtClean="0"/>
              <a:t>Educates engineers for Swedish Economy</a:t>
            </a:r>
          </a:p>
          <a:p>
            <a:pPr eaLnBrk="1" hangingPunct="1">
              <a:lnSpc>
                <a:spcPct val="90000"/>
              </a:lnSpc>
            </a:pPr>
            <a:r>
              <a:rPr lang="en-GB" altLang="sv-SE" sz="1800" smtClean="0"/>
              <a:t>Conducts research together with Swedish companies and research institutes</a:t>
            </a:r>
          </a:p>
          <a:p>
            <a:pPr eaLnBrk="1" hangingPunct="1">
              <a:lnSpc>
                <a:spcPct val="90000"/>
              </a:lnSpc>
            </a:pPr>
            <a:r>
              <a:rPr lang="en-GB" altLang="sv-SE" sz="1800" smtClean="0"/>
              <a:t>Funded by the Swedish government through several agencies</a:t>
            </a:r>
            <a:endParaRPr lang="en-GB" altLang="sv-SE" sz="1800" b="1" smtClean="0"/>
          </a:p>
          <a:p>
            <a:pPr eaLnBrk="1" hangingPunct="1">
              <a:lnSpc>
                <a:spcPct val="90000"/>
              </a:lnSpc>
            </a:pPr>
            <a:endParaRPr lang="en-GB" altLang="sv-SE" sz="1800" smtClean="0"/>
          </a:p>
        </p:txBody>
      </p:sp>
      <p:sp>
        <p:nvSpPr>
          <p:cNvPr id="73732" name="Platshållare för bildnumm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Char char="•"/>
              <a:defRPr sz="1900">
                <a:solidFill>
                  <a:schemeClr val="tx1"/>
                </a:solidFill>
                <a:latin typeface="Verdana" pitchFamily="34" charset="0"/>
                <a:ea typeface="ＭＳ Ｐゴシック" pitchFamily="34" charset="-128"/>
              </a:defRPr>
            </a:lvl1pPr>
            <a:lvl2pPr marL="649288" indent="-249238" eaLnBrk="0" hangingPunct="0">
              <a:spcBef>
                <a:spcPct val="20000"/>
              </a:spcBef>
              <a:buFont typeface="Verdana" pitchFamily="34" charset="0"/>
              <a:buChar char="-"/>
              <a:defRPr>
                <a:solidFill>
                  <a:schemeClr val="tx1"/>
                </a:solidFill>
                <a:latin typeface="Verdana" pitchFamily="34" charset="0"/>
                <a:ea typeface="ＭＳ Ｐゴシック" pitchFamily="34" charset="-128"/>
              </a:defRPr>
            </a:lvl2pPr>
            <a:lvl3pPr marL="998538" indent="-198438" eaLnBrk="0" hangingPunct="0">
              <a:spcBef>
                <a:spcPts val="525"/>
              </a:spcBef>
              <a:buClr>
                <a:schemeClr val="accent2"/>
              </a:buClr>
              <a:buSzPct val="90000"/>
              <a:buFont typeface="Arial" charset="0"/>
              <a:buChar char="•"/>
              <a:defRPr>
                <a:solidFill>
                  <a:schemeClr val="tx1"/>
                </a:solidFill>
                <a:latin typeface="Verdana" pitchFamily="34" charset="0"/>
                <a:ea typeface="ＭＳ Ｐゴシック" pitchFamily="34" charset="-128"/>
              </a:defRPr>
            </a:lvl3pPr>
            <a:lvl4pPr marL="1398588" indent="-198438" eaLnBrk="0" hangingPunct="0">
              <a:spcBef>
                <a:spcPct val="20000"/>
              </a:spcBef>
              <a:buFont typeface="Verdana" pitchFamily="34" charset="0"/>
              <a:buChar char="–"/>
              <a:defRPr sz="1400">
                <a:solidFill>
                  <a:schemeClr val="tx1"/>
                </a:solidFill>
                <a:latin typeface="Verdana" pitchFamily="34" charset="0"/>
                <a:ea typeface="ＭＳ Ｐゴシック" pitchFamily="34" charset="-128"/>
              </a:defRPr>
            </a:lvl4pPr>
            <a:lvl5pPr marL="1798638" indent="-198438" eaLnBrk="0" hangingPunct="0">
              <a:spcBef>
                <a:spcPct val="20000"/>
              </a:spcBef>
              <a:buClr>
                <a:schemeClr val="accent2"/>
              </a:buClr>
              <a:buFont typeface="Arial" charset="0"/>
              <a:buChar char="•"/>
              <a:defRPr sz="1200">
                <a:solidFill>
                  <a:schemeClr val="tx1"/>
                </a:solidFill>
                <a:latin typeface="Verdana" pitchFamily="34" charset="0"/>
                <a:ea typeface="ＭＳ Ｐゴシック" pitchFamily="34" charset="-128"/>
              </a:defRPr>
            </a:lvl5pPr>
            <a:lvl6pPr marL="22558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6pPr>
            <a:lvl7pPr marL="27130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7pPr>
            <a:lvl8pPr marL="31702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8pPr>
            <a:lvl9pPr marL="36274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9pPr>
          </a:lstStyle>
          <a:p>
            <a:pPr>
              <a:spcBef>
                <a:spcPct val="0"/>
              </a:spcBef>
              <a:buClrTx/>
              <a:buFontTx/>
              <a:buNone/>
            </a:pPr>
            <a:fld id="{36E99C78-56A4-4320-9339-BDC3F801768E}" type="slidenum">
              <a:rPr lang="sv-SE" altLang="sv-SE" sz="900" smtClean="0">
                <a:solidFill>
                  <a:srgbClr val="000000"/>
                </a:solidFill>
              </a:rPr>
              <a:pPr>
                <a:spcBef>
                  <a:spcPct val="0"/>
                </a:spcBef>
                <a:buClrTx/>
                <a:buFontTx/>
                <a:buNone/>
              </a:pPr>
              <a:t>5</a:t>
            </a:fld>
            <a:endParaRPr lang="sv-SE" altLang="sv-SE" sz="900" smtClean="0">
              <a:solidFill>
                <a:srgbClr val="000000"/>
              </a:solidFill>
            </a:endParaRPr>
          </a:p>
        </p:txBody>
      </p:sp>
      <p:pic>
        <p:nvPicPr>
          <p:cNvPr id="73733" name="Picture 6" descr="G:\Forsaljning\Kunduppdrag\Aktiva\KTH\PPT-bank\Bank 2\Södertälj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1016000"/>
            <a:ext cx="2982913"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Platshållare för datum 2"/>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Char char="•"/>
              <a:defRPr sz="1900">
                <a:solidFill>
                  <a:schemeClr val="tx1"/>
                </a:solidFill>
                <a:latin typeface="Verdana" pitchFamily="34" charset="0"/>
                <a:ea typeface="ＭＳ Ｐゴシック" pitchFamily="34" charset="-128"/>
              </a:defRPr>
            </a:lvl1pPr>
            <a:lvl2pPr marL="649288" indent="-249238" eaLnBrk="0" hangingPunct="0">
              <a:spcBef>
                <a:spcPct val="20000"/>
              </a:spcBef>
              <a:buFont typeface="Verdana" pitchFamily="34" charset="0"/>
              <a:buChar char="-"/>
              <a:defRPr>
                <a:solidFill>
                  <a:schemeClr val="tx1"/>
                </a:solidFill>
                <a:latin typeface="Verdana" pitchFamily="34" charset="0"/>
                <a:ea typeface="ＭＳ Ｐゴシック" pitchFamily="34" charset="-128"/>
              </a:defRPr>
            </a:lvl2pPr>
            <a:lvl3pPr marL="998538" indent="-198438" eaLnBrk="0" hangingPunct="0">
              <a:spcBef>
                <a:spcPts val="525"/>
              </a:spcBef>
              <a:buClr>
                <a:schemeClr val="accent2"/>
              </a:buClr>
              <a:buSzPct val="90000"/>
              <a:buFont typeface="Arial" charset="0"/>
              <a:buChar char="•"/>
              <a:defRPr>
                <a:solidFill>
                  <a:schemeClr val="tx1"/>
                </a:solidFill>
                <a:latin typeface="Verdana" pitchFamily="34" charset="0"/>
                <a:ea typeface="ＭＳ Ｐゴシック" pitchFamily="34" charset="-128"/>
              </a:defRPr>
            </a:lvl3pPr>
            <a:lvl4pPr marL="1398588" indent="-198438" eaLnBrk="0" hangingPunct="0">
              <a:spcBef>
                <a:spcPct val="20000"/>
              </a:spcBef>
              <a:buFont typeface="Verdana" pitchFamily="34" charset="0"/>
              <a:buChar char="–"/>
              <a:defRPr sz="1400">
                <a:solidFill>
                  <a:schemeClr val="tx1"/>
                </a:solidFill>
                <a:latin typeface="Verdana" pitchFamily="34" charset="0"/>
                <a:ea typeface="ＭＳ Ｐゴシック" pitchFamily="34" charset="-128"/>
              </a:defRPr>
            </a:lvl4pPr>
            <a:lvl5pPr marL="1798638" indent="-198438" eaLnBrk="0" hangingPunct="0">
              <a:spcBef>
                <a:spcPct val="20000"/>
              </a:spcBef>
              <a:buClr>
                <a:schemeClr val="accent2"/>
              </a:buClr>
              <a:buFont typeface="Arial" charset="0"/>
              <a:buChar char="•"/>
              <a:defRPr sz="1200">
                <a:solidFill>
                  <a:schemeClr val="tx1"/>
                </a:solidFill>
                <a:latin typeface="Verdana" pitchFamily="34" charset="0"/>
                <a:ea typeface="ＭＳ Ｐゴシック" pitchFamily="34" charset="-128"/>
              </a:defRPr>
            </a:lvl5pPr>
            <a:lvl6pPr marL="22558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6pPr>
            <a:lvl7pPr marL="27130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7pPr>
            <a:lvl8pPr marL="31702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8pPr>
            <a:lvl9pPr marL="36274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9pPr>
          </a:lstStyle>
          <a:p>
            <a:pPr>
              <a:spcBef>
                <a:spcPct val="0"/>
              </a:spcBef>
              <a:buClrTx/>
              <a:buFontTx/>
              <a:buNone/>
            </a:pPr>
            <a:fld id="{7BF52DDA-2812-4EC1-9F8A-8A8489432AF7}" type="datetime1">
              <a:rPr lang="sv-SE" altLang="sv-SE" sz="900" smtClean="0">
                <a:solidFill>
                  <a:srgbClr val="000000"/>
                </a:solidFill>
              </a:rPr>
              <a:pPr>
                <a:spcBef>
                  <a:spcPct val="0"/>
                </a:spcBef>
                <a:buClrTx/>
                <a:buFontTx/>
                <a:buNone/>
              </a:pPr>
              <a:t>2017-06-06</a:t>
            </a:fld>
            <a:endParaRPr lang="sv-SE" altLang="sv-SE" sz="900" smtClean="0">
              <a:solidFill>
                <a:srgbClr val="000000"/>
              </a:solidFill>
            </a:endParaRPr>
          </a:p>
        </p:txBody>
      </p:sp>
      <p:sp>
        <p:nvSpPr>
          <p:cNvPr id="73735" name="Platshållare för sidfot 6"/>
          <p:cNvSpPr>
            <a:spLocks noGrp="1"/>
          </p:cNvSpPr>
          <p:nvPr>
            <p:ph type="ftr" sz="quarter" idx="15"/>
          </p:nvPr>
        </p:nvSpPr>
        <p:spPr bwMode="auto">
          <a:xfrm>
            <a:off x="2600325" y="6499225"/>
            <a:ext cx="3956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Char char="•"/>
              <a:defRPr sz="1900">
                <a:solidFill>
                  <a:schemeClr val="tx1"/>
                </a:solidFill>
                <a:latin typeface="Verdana" pitchFamily="34" charset="0"/>
                <a:ea typeface="ＭＳ Ｐゴシック" pitchFamily="34" charset="-128"/>
              </a:defRPr>
            </a:lvl1pPr>
            <a:lvl2pPr marL="742950" indent="-285750" eaLnBrk="0" hangingPunct="0">
              <a:spcBef>
                <a:spcPct val="20000"/>
              </a:spcBef>
              <a:buFont typeface="Verdana" pitchFamily="34" charset="0"/>
              <a:buChar char="-"/>
              <a:defRPr>
                <a:solidFill>
                  <a:schemeClr val="tx1"/>
                </a:solidFill>
                <a:latin typeface="Verdana" pitchFamily="34" charset="0"/>
                <a:ea typeface="ＭＳ Ｐゴシック" pitchFamily="34" charset="-128"/>
              </a:defRPr>
            </a:lvl2pPr>
            <a:lvl3pPr marL="1143000" indent="-228600" eaLnBrk="0" hangingPunct="0">
              <a:spcBef>
                <a:spcPts val="525"/>
              </a:spcBef>
              <a:buClr>
                <a:schemeClr val="accent2"/>
              </a:buClr>
              <a:buSzPct val="90000"/>
              <a:buFont typeface="Arial" charset="0"/>
              <a:buChar char="•"/>
              <a:defRPr>
                <a:solidFill>
                  <a:schemeClr val="tx1"/>
                </a:solidFill>
                <a:latin typeface="Verdana" pitchFamily="34" charset="0"/>
                <a:ea typeface="ＭＳ Ｐゴシック" pitchFamily="34" charset="-128"/>
              </a:defRPr>
            </a:lvl3pPr>
            <a:lvl4pPr marL="1600200" indent="-228600" eaLnBrk="0" hangingPunct="0">
              <a:spcBef>
                <a:spcPct val="20000"/>
              </a:spcBef>
              <a:buFont typeface="Verdana" pitchFamily="34" charset="0"/>
              <a:buChar char="–"/>
              <a:defRPr sz="1400">
                <a:solidFill>
                  <a:schemeClr val="tx1"/>
                </a:solidFill>
                <a:latin typeface="Verdana" pitchFamily="34" charset="0"/>
                <a:ea typeface="ＭＳ Ｐゴシック" pitchFamily="34" charset="-128"/>
              </a:defRPr>
            </a:lvl4pPr>
            <a:lvl5pPr marL="2057400" indent="-228600" eaLnBrk="0" hangingPunct="0">
              <a:spcBef>
                <a:spcPct val="20000"/>
              </a:spcBef>
              <a:buClr>
                <a:schemeClr val="accent2"/>
              </a:buClr>
              <a:buFont typeface="Arial" charset="0"/>
              <a:buChar char="•"/>
              <a:defRPr sz="12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9pPr>
          </a:lstStyle>
          <a:p>
            <a:pPr>
              <a:spcBef>
                <a:spcPct val="0"/>
              </a:spcBef>
              <a:buClrTx/>
              <a:buFontTx/>
              <a:buNone/>
            </a:pPr>
            <a:r>
              <a:rPr lang="sv-SE" altLang="sv-SE" sz="900" smtClean="0">
                <a:solidFill>
                  <a:srgbClr val="000000"/>
                </a:solidFill>
              </a:rPr>
              <a:t>KTH Royal Institute of Technology • www.kth.se</a:t>
            </a:r>
          </a:p>
        </p:txBody>
      </p:sp>
    </p:spTree>
    <p:extLst>
      <p:ext uri="{BB962C8B-B14F-4D97-AF65-F5344CB8AC3E}">
        <p14:creationId xmlns:p14="http://schemas.microsoft.com/office/powerpoint/2010/main" val="12945570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swe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138" y="1339850"/>
            <a:ext cx="301783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3" descr="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538" y="227013"/>
            <a:ext cx="34464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sony-ericsson-k600i"/>
          <p:cNvPicPr>
            <a:picLocks noChangeAspect="1" noChangeArrowheads="1"/>
          </p:cNvPicPr>
          <p:nvPr/>
        </p:nvPicPr>
        <p:blipFill>
          <a:blip r:embed="rId5">
            <a:extLst>
              <a:ext uri="{28A0092B-C50C-407E-A947-70E740481C1C}">
                <a14:useLocalDpi xmlns:a14="http://schemas.microsoft.com/office/drawing/2010/main" val="0"/>
              </a:ext>
            </a:extLst>
          </a:blip>
          <a:srcRect b="5701"/>
          <a:stretch>
            <a:fillRect/>
          </a:stretch>
        </p:blipFill>
        <p:spPr bwMode="auto">
          <a:xfrm>
            <a:off x="5926138" y="3756025"/>
            <a:ext cx="18573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VOLVO 3C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7825" y="3168650"/>
            <a:ext cx="2205038"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6" descr="bra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825" y="4997450"/>
            <a:ext cx="5322888"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 Box 7"/>
          <p:cNvSpPr txBox="1">
            <a:spLocks noChangeArrowheads="1"/>
          </p:cNvSpPr>
          <p:nvPr/>
        </p:nvSpPr>
        <p:spPr bwMode="auto">
          <a:xfrm>
            <a:off x="900369" y="554038"/>
            <a:ext cx="48641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26" tIns="40013" rIns="80026" bIns="40013">
            <a:spAutoFit/>
          </a:bodyPr>
          <a:lstStyle>
            <a:lvl1pPr defTabSz="801688" eaLnBrk="0" hangingPunct="0">
              <a:spcBef>
                <a:spcPct val="20000"/>
              </a:spcBef>
              <a:buChar char="•"/>
              <a:defRPr sz="3200">
                <a:solidFill>
                  <a:schemeClr val="tx1"/>
                </a:solidFill>
                <a:latin typeface="Arial" charset="0"/>
              </a:defRPr>
            </a:lvl1pPr>
            <a:lvl2pPr marL="400050" indent="-284163" defTabSz="801688" eaLnBrk="0" hangingPunct="0">
              <a:spcBef>
                <a:spcPct val="20000"/>
              </a:spcBef>
              <a:buChar char="–"/>
              <a:defRPr sz="2800">
                <a:solidFill>
                  <a:schemeClr val="tx1"/>
                </a:solidFill>
                <a:latin typeface="Arial" charset="0"/>
              </a:defRPr>
            </a:lvl2pPr>
            <a:lvl3pPr marL="801688" indent="-227013" defTabSz="801688" eaLnBrk="0" hangingPunct="0">
              <a:spcBef>
                <a:spcPct val="20000"/>
              </a:spcBef>
              <a:buChar char="•"/>
              <a:defRPr sz="2400">
                <a:solidFill>
                  <a:schemeClr val="tx1"/>
                </a:solidFill>
                <a:latin typeface="Arial" charset="0"/>
              </a:defRPr>
            </a:lvl3pPr>
            <a:lvl4pPr marL="1201738" indent="-227013" defTabSz="801688" eaLnBrk="0" hangingPunct="0">
              <a:spcBef>
                <a:spcPct val="20000"/>
              </a:spcBef>
              <a:buChar char="–"/>
              <a:defRPr sz="2000">
                <a:solidFill>
                  <a:schemeClr val="tx1"/>
                </a:solidFill>
                <a:latin typeface="Arial" charset="0"/>
              </a:defRPr>
            </a:lvl4pPr>
            <a:lvl5pPr marL="1603375" indent="-227013" defTabSz="801688" eaLnBrk="0" hangingPunct="0">
              <a:spcBef>
                <a:spcPct val="20000"/>
              </a:spcBef>
              <a:buChar char="»"/>
              <a:defRPr sz="2000">
                <a:solidFill>
                  <a:schemeClr val="tx1"/>
                </a:solidFill>
                <a:latin typeface="Arial" charset="0"/>
              </a:defRPr>
            </a:lvl5pPr>
            <a:lvl6pPr marL="2060575" indent="-227013" defTabSz="801688" eaLnBrk="0" fontAlgn="base" hangingPunct="0">
              <a:spcBef>
                <a:spcPct val="20000"/>
              </a:spcBef>
              <a:spcAft>
                <a:spcPct val="0"/>
              </a:spcAft>
              <a:buChar char="»"/>
              <a:defRPr sz="2000">
                <a:solidFill>
                  <a:schemeClr val="tx1"/>
                </a:solidFill>
                <a:latin typeface="Arial" charset="0"/>
              </a:defRPr>
            </a:lvl6pPr>
            <a:lvl7pPr marL="2517775" indent="-227013" defTabSz="801688" eaLnBrk="0" fontAlgn="base" hangingPunct="0">
              <a:spcBef>
                <a:spcPct val="20000"/>
              </a:spcBef>
              <a:spcAft>
                <a:spcPct val="0"/>
              </a:spcAft>
              <a:buChar char="»"/>
              <a:defRPr sz="2000">
                <a:solidFill>
                  <a:schemeClr val="tx1"/>
                </a:solidFill>
                <a:latin typeface="Arial" charset="0"/>
              </a:defRPr>
            </a:lvl7pPr>
            <a:lvl8pPr marL="2974975" indent="-227013" defTabSz="801688" eaLnBrk="0" fontAlgn="base" hangingPunct="0">
              <a:spcBef>
                <a:spcPct val="20000"/>
              </a:spcBef>
              <a:spcAft>
                <a:spcPct val="0"/>
              </a:spcAft>
              <a:buChar char="»"/>
              <a:defRPr sz="2000">
                <a:solidFill>
                  <a:schemeClr val="tx1"/>
                </a:solidFill>
                <a:latin typeface="Arial" charset="0"/>
              </a:defRPr>
            </a:lvl8pPr>
            <a:lvl9pPr marL="3432175" indent="-227013" defTabSz="8016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sv-SE" sz="2500" dirty="0">
                <a:solidFill>
                  <a:srgbClr val="B81100"/>
                </a:solidFill>
                <a:latin typeface="Times" charset="0"/>
              </a:rPr>
              <a:t>”The world’s most knowledge-based economy” – OECD</a:t>
            </a:r>
            <a:endParaRPr lang="sv-SE" altLang="sv-SE" sz="2500" dirty="0">
              <a:solidFill>
                <a:srgbClr val="B81100"/>
              </a:solidFill>
              <a:latin typeface="Times" charset="0"/>
            </a:endParaRPr>
          </a:p>
        </p:txBody>
      </p:sp>
      <p:pic>
        <p:nvPicPr>
          <p:cNvPr id="74760" name="Picture 8" descr="Ball Beari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1638" y="5192713"/>
            <a:ext cx="66675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9" descr="57436759">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5913" y="5716588"/>
            <a:ext cx="8588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10" descr="04nec68">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63925" y="3689350"/>
            <a:ext cx="1354138"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11" descr="Jas Gripen. Foto: Jan Collsiöö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113" y="1468438"/>
            <a:ext cx="178593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4" name="Picture 12" descr="bergborrni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70113" y="1730375"/>
            <a:ext cx="10795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5" name="Text Box 13"/>
          <p:cNvSpPr txBox="1">
            <a:spLocks noChangeArrowheads="1"/>
          </p:cNvSpPr>
          <p:nvPr/>
        </p:nvSpPr>
        <p:spPr bwMode="auto">
          <a:xfrm>
            <a:off x="3446463" y="4691063"/>
            <a:ext cx="161925"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26" tIns="40013" rIns="80026" bIns="40013">
            <a:spAutoFit/>
          </a:bodyPr>
          <a:lstStyle>
            <a:lvl1pPr defTabSz="801688" eaLnBrk="0" hangingPunct="0">
              <a:spcBef>
                <a:spcPct val="20000"/>
              </a:spcBef>
              <a:buChar char="•"/>
              <a:defRPr sz="3200">
                <a:solidFill>
                  <a:schemeClr val="tx1"/>
                </a:solidFill>
                <a:latin typeface="Arial" charset="0"/>
              </a:defRPr>
            </a:lvl1pPr>
            <a:lvl2pPr marL="400050" indent="-284163" defTabSz="801688" eaLnBrk="0" hangingPunct="0">
              <a:spcBef>
                <a:spcPct val="20000"/>
              </a:spcBef>
              <a:buChar char="–"/>
              <a:defRPr sz="2800">
                <a:solidFill>
                  <a:schemeClr val="tx1"/>
                </a:solidFill>
                <a:latin typeface="Arial" charset="0"/>
              </a:defRPr>
            </a:lvl2pPr>
            <a:lvl3pPr marL="801688" indent="-227013" defTabSz="801688" eaLnBrk="0" hangingPunct="0">
              <a:spcBef>
                <a:spcPct val="20000"/>
              </a:spcBef>
              <a:buChar char="•"/>
              <a:defRPr sz="2400">
                <a:solidFill>
                  <a:schemeClr val="tx1"/>
                </a:solidFill>
                <a:latin typeface="Arial" charset="0"/>
              </a:defRPr>
            </a:lvl3pPr>
            <a:lvl4pPr marL="1201738" indent="-227013" defTabSz="801688" eaLnBrk="0" hangingPunct="0">
              <a:spcBef>
                <a:spcPct val="20000"/>
              </a:spcBef>
              <a:buChar char="–"/>
              <a:defRPr sz="2000">
                <a:solidFill>
                  <a:schemeClr val="tx1"/>
                </a:solidFill>
                <a:latin typeface="Arial" charset="0"/>
              </a:defRPr>
            </a:lvl4pPr>
            <a:lvl5pPr marL="1603375" indent="-227013" defTabSz="801688" eaLnBrk="0" hangingPunct="0">
              <a:spcBef>
                <a:spcPct val="20000"/>
              </a:spcBef>
              <a:buChar char="»"/>
              <a:defRPr sz="2000">
                <a:solidFill>
                  <a:schemeClr val="tx1"/>
                </a:solidFill>
                <a:latin typeface="Arial" charset="0"/>
              </a:defRPr>
            </a:lvl5pPr>
            <a:lvl6pPr marL="2060575" indent="-227013" defTabSz="801688" eaLnBrk="0" fontAlgn="base" hangingPunct="0">
              <a:spcBef>
                <a:spcPct val="20000"/>
              </a:spcBef>
              <a:spcAft>
                <a:spcPct val="0"/>
              </a:spcAft>
              <a:buChar char="»"/>
              <a:defRPr sz="2000">
                <a:solidFill>
                  <a:schemeClr val="tx1"/>
                </a:solidFill>
                <a:latin typeface="Arial" charset="0"/>
              </a:defRPr>
            </a:lvl6pPr>
            <a:lvl7pPr marL="2517775" indent="-227013" defTabSz="801688" eaLnBrk="0" fontAlgn="base" hangingPunct="0">
              <a:spcBef>
                <a:spcPct val="20000"/>
              </a:spcBef>
              <a:spcAft>
                <a:spcPct val="0"/>
              </a:spcAft>
              <a:buChar char="»"/>
              <a:defRPr sz="2000">
                <a:solidFill>
                  <a:schemeClr val="tx1"/>
                </a:solidFill>
                <a:latin typeface="Arial" charset="0"/>
              </a:defRPr>
            </a:lvl7pPr>
            <a:lvl8pPr marL="2974975" indent="-227013" defTabSz="801688" eaLnBrk="0" fontAlgn="base" hangingPunct="0">
              <a:spcBef>
                <a:spcPct val="20000"/>
              </a:spcBef>
              <a:spcAft>
                <a:spcPct val="0"/>
              </a:spcAft>
              <a:buChar char="»"/>
              <a:defRPr sz="2000">
                <a:solidFill>
                  <a:schemeClr val="tx1"/>
                </a:solidFill>
                <a:latin typeface="Arial" charset="0"/>
              </a:defRPr>
            </a:lvl8pPr>
            <a:lvl9pPr marL="3432175" indent="-227013" defTabSz="8016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sv-SE" sz="2100">
              <a:latin typeface="Times" charset="0"/>
            </a:endParaRPr>
          </a:p>
        </p:txBody>
      </p:sp>
      <p:pic>
        <p:nvPicPr>
          <p:cNvPr id="74766" name="Picture 14" descr="Atlas Copco logo - home">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0113" y="3560763"/>
            <a:ext cx="10461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7" name="Picture 15" descr="Hasselblad">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71900" y="2971800"/>
            <a:ext cx="163671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Picture 16" descr="prodimg_overview"/>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24250" y="1992313"/>
            <a:ext cx="22796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9" name="Picture 17" descr="nobelprize.org Logo">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0025" y="4148138"/>
            <a:ext cx="252412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052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ubrik 1"/>
          <p:cNvSpPr>
            <a:spLocks noGrp="1"/>
          </p:cNvSpPr>
          <p:nvPr>
            <p:ph type="title"/>
          </p:nvPr>
        </p:nvSpPr>
        <p:spPr>
          <a:xfrm>
            <a:off x="1771650" y="337324"/>
            <a:ext cx="6843713" cy="633412"/>
          </a:xfrm>
        </p:spPr>
        <p:txBody>
          <a:bodyPr/>
          <a:lstStyle/>
          <a:p>
            <a:pPr eaLnBrk="1" hangingPunct="1"/>
            <a:r>
              <a:rPr lang="sv-SE" altLang="sv-SE" dirty="0" smtClean="0"/>
              <a:t>KTH in Stockholm: XXI </a:t>
            </a:r>
            <a:r>
              <a:rPr lang="sv-SE" altLang="sv-SE" dirty="0" err="1" smtClean="0"/>
              <a:t>century</a:t>
            </a:r>
            <a:r>
              <a:rPr lang="sv-SE" altLang="sv-SE" dirty="0" smtClean="0"/>
              <a:t> focus </a:t>
            </a:r>
          </a:p>
        </p:txBody>
      </p:sp>
      <p:sp>
        <p:nvSpPr>
          <p:cNvPr id="75779" name="Platshållare för innehåll 2"/>
          <p:cNvSpPr>
            <a:spLocks noGrp="1"/>
          </p:cNvSpPr>
          <p:nvPr>
            <p:ph sz="quarter" idx="13"/>
          </p:nvPr>
        </p:nvSpPr>
        <p:spPr>
          <a:xfrm>
            <a:off x="1187450" y="1557338"/>
            <a:ext cx="4537075" cy="4137025"/>
          </a:xfrm>
        </p:spPr>
        <p:txBody>
          <a:bodyPr/>
          <a:lstStyle/>
          <a:p>
            <a:pPr eaLnBrk="1" hangingPunct="1">
              <a:lnSpc>
                <a:spcPct val="90000"/>
              </a:lnSpc>
            </a:pPr>
            <a:r>
              <a:rPr lang="en-GB" altLang="sv-SE" sz="1800" smtClean="0"/>
              <a:t>Educate engineers capable of engineering all over the world</a:t>
            </a:r>
          </a:p>
          <a:p>
            <a:pPr eaLnBrk="1" hangingPunct="1">
              <a:lnSpc>
                <a:spcPct val="90000"/>
              </a:lnSpc>
            </a:pPr>
            <a:r>
              <a:rPr lang="en-GB" altLang="sv-SE" sz="1800" smtClean="0"/>
              <a:t>Conducts research together with leading research institutions in the world</a:t>
            </a:r>
          </a:p>
          <a:p>
            <a:pPr eaLnBrk="1" hangingPunct="1">
              <a:lnSpc>
                <a:spcPct val="90000"/>
              </a:lnSpc>
            </a:pPr>
            <a:r>
              <a:rPr lang="en-GB" altLang="sv-SE" sz="1800" smtClean="0"/>
              <a:t>Diversified funding for research activities: public, private, national and international</a:t>
            </a:r>
          </a:p>
          <a:p>
            <a:pPr eaLnBrk="1" hangingPunct="1">
              <a:lnSpc>
                <a:spcPct val="90000"/>
              </a:lnSpc>
            </a:pPr>
            <a:r>
              <a:rPr lang="en-GB" altLang="sv-SE" sz="1800" b="1" smtClean="0"/>
              <a:t>Attracting talented students, researchers and teachers internationally</a:t>
            </a:r>
          </a:p>
          <a:p>
            <a:pPr eaLnBrk="1" hangingPunct="1">
              <a:lnSpc>
                <a:spcPct val="90000"/>
              </a:lnSpc>
            </a:pPr>
            <a:endParaRPr lang="en-GB" altLang="sv-SE" sz="1800" smtClean="0"/>
          </a:p>
        </p:txBody>
      </p:sp>
      <p:sp>
        <p:nvSpPr>
          <p:cNvPr id="75780" name="Platshållare för bildnumm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Char char="•"/>
              <a:defRPr sz="1900">
                <a:solidFill>
                  <a:schemeClr val="tx1"/>
                </a:solidFill>
                <a:latin typeface="Verdana" pitchFamily="34" charset="0"/>
                <a:ea typeface="ＭＳ Ｐゴシック" pitchFamily="34" charset="-128"/>
              </a:defRPr>
            </a:lvl1pPr>
            <a:lvl2pPr marL="649288" indent="-249238" eaLnBrk="0" hangingPunct="0">
              <a:spcBef>
                <a:spcPct val="20000"/>
              </a:spcBef>
              <a:buFont typeface="Verdana" pitchFamily="34" charset="0"/>
              <a:buChar char="-"/>
              <a:defRPr>
                <a:solidFill>
                  <a:schemeClr val="tx1"/>
                </a:solidFill>
                <a:latin typeface="Verdana" pitchFamily="34" charset="0"/>
                <a:ea typeface="ＭＳ Ｐゴシック" pitchFamily="34" charset="-128"/>
              </a:defRPr>
            </a:lvl2pPr>
            <a:lvl3pPr marL="998538" indent="-198438" eaLnBrk="0" hangingPunct="0">
              <a:spcBef>
                <a:spcPts val="525"/>
              </a:spcBef>
              <a:buClr>
                <a:schemeClr val="accent2"/>
              </a:buClr>
              <a:buSzPct val="90000"/>
              <a:buFont typeface="Arial" charset="0"/>
              <a:buChar char="•"/>
              <a:defRPr>
                <a:solidFill>
                  <a:schemeClr val="tx1"/>
                </a:solidFill>
                <a:latin typeface="Verdana" pitchFamily="34" charset="0"/>
                <a:ea typeface="ＭＳ Ｐゴシック" pitchFamily="34" charset="-128"/>
              </a:defRPr>
            </a:lvl3pPr>
            <a:lvl4pPr marL="1398588" indent="-198438" eaLnBrk="0" hangingPunct="0">
              <a:spcBef>
                <a:spcPct val="20000"/>
              </a:spcBef>
              <a:buFont typeface="Verdana" pitchFamily="34" charset="0"/>
              <a:buChar char="–"/>
              <a:defRPr sz="1400">
                <a:solidFill>
                  <a:schemeClr val="tx1"/>
                </a:solidFill>
                <a:latin typeface="Verdana" pitchFamily="34" charset="0"/>
                <a:ea typeface="ＭＳ Ｐゴシック" pitchFamily="34" charset="-128"/>
              </a:defRPr>
            </a:lvl4pPr>
            <a:lvl5pPr marL="1798638" indent="-198438" eaLnBrk="0" hangingPunct="0">
              <a:spcBef>
                <a:spcPct val="20000"/>
              </a:spcBef>
              <a:buClr>
                <a:schemeClr val="accent2"/>
              </a:buClr>
              <a:buFont typeface="Arial" charset="0"/>
              <a:buChar char="•"/>
              <a:defRPr sz="1200">
                <a:solidFill>
                  <a:schemeClr val="tx1"/>
                </a:solidFill>
                <a:latin typeface="Verdana" pitchFamily="34" charset="0"/>
                <a:ea typeface="ＭＳ Ｐゴシック" pitchFamily="34" charset="-128"/>
              </a:defRPr>
            </a:lvl5pPr>
            <a:lvl6pPr marL="22558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6pPr>
            <a:lvl7pPr marL="27130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7pPr>
            <a:lvl8pPr marL="31702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8pPr>
            <a:lvl9pPr marL="36274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9pPr>
          </a:lstStyle>
          <a:p>
            <a:pPr>
              <a:spcBef>
                <a:spcPct val="0"/>
              </a:spcBef>
              <a:buClrTx/>
              <a:buFontTx/>
              <a:buNone/>
            </a:pPr>
            <a:fld id="{DBA6AA8B-1D6F-4DB5-97E5-6A05B8A207F2}" type="slidenum">
              <a:rPr lang="sv-SE" altLang="sv-SE" sz="900" smtClean="0">
                <a:solidFill>
                  <a:srgbClr val="000000"/>
                </a:solidFill>
              </a:rPr>
              <a:pPr>
                <a:spcBef>
                  <a:spcPct val="0"/>
                </a:spcBef>
                <a:buClrTx/>
                <a:buFontTx/>
                <a:buNone/>
              </a:pPr>
              <a:t>7</a:t>
            </a:fld>
            <a:endParaRPr lang="sv-SE" altLang="sv-SE" sz="900" smtClean="0">
              <a:solidFill>
                <a:srgbClr val="000000"/>
              </a:solidFill>
            </a:endParaRPr>
          </a:p>
        </p:txBody>
      </p:sp>
      <p:pic>
        <p:nvPicPr>
          <p:cNvPr id="75781" name="Picture 6" descr="G:\Forsaljning\Kunduppdrag\Aktiva\KTH\PPT-bank\Bank 2\Södertälj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650" y="1016000"/>
            <a:ext cx="29845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Platshållare för datum 2"/>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Char char="•"/>
              <a:defRPr sz="1900">
                <a:solidFill>
                  <a:schemeClr val="tx1"/>
                </a:solidFill>
                <a:latin typeface="Verdana" pitchFamily="34" charset="0"/>
                <a:ea typeface="ＭＳ Ｐゴシック" pitchFamily="34" charset="-128"/>
              </a:defRPr>
            </a:lvl1pPr>
            <a:lvl2pPr marL="649288" indent="-249238" eaLnBrk="0" hangingPunct="0">
              <a:spcBef>
                <a:spcPct val="20000"/>
              </a:spcBef>
              <a:buFont typeface="Verdana" pitchFamily="34" charset="0"/>
              <a:buChar char="-"/>
              <a:defRPr>
                <a:solidFill>
                  <a:schemeClr val="tx1"/>
                </a:solidFill>
                <a:latin typeface="Verdana" pitchFamily="34" charset="0"/>
                <a:ea typeface="ＭＳ Ｐゴシック" pitchFamily="34" charset="-128"/>
              </a:defRPr>
            </a:lvl2pPr>
            <a:lvl3pPr marL="998538" indent="-198438" eaLnBrk="0" hangingPunct="0">
              <a:spcBef>
                <a:spcPts val="525"/>
              </a:spcBef>
              <a:buClr>
                <a:schemeClr val="accent2"/>
              </a:buClr>
              <a:buSzPct val="90000"/>
              <a:buFont typeface="Arial" charset="0"/>
              <a:buChar char="•"/>
              <a:defRPr>
                <a:solidFill>
                  <a:schemeClr val="tx1"/>
                </a:solidFill>
                <a:latin typeface="Verdana" pitchFamily="34" charset="0"/>
                <a:ea typeface="ＭＳ Ｐゴシック" pitchFamily="34" charset="-128"/>
              </a:defRPr>
            </a:lvl3pPr>
            <a:lvl4pPr marL="1398588" indent="-198438" eaLnBrk="0" hangingPunct="0">
              <a:spcBef>
                <a:spcPct val="20000"/>
              </a:spcBef>
              <a:buFont typeface="Verdana" pitchFamily="34" charset="0"/>
              <a:buChar char="–"/>
              <a:defRPr sz="1400">
                <a:solidFill>
                  <a:schemeClr val="tx1"/>
                </a:solidFill>
                <a:latin typeface="Verdana" pitchFamily="34" charset="0"/>
                <a:ea typeface="ＭＳ Ｐゴシック" pitchFamily="34" charset="-128"/>
              </a:defRPr>
            </a:lvl4pPr>
            <a:lvl5pPr marL="1798638" indent="-198438" eaLnBrk="0" hangingPunct="0">
              <a:spcBef>
                <a:spcPct val="20000"/>
              </a:spcBef>
              <a:buClr>
                <a:schemeClr val="accent2"/>
              </a:buClr>
              <a:buFont typeface="Arial" charset="0"/>
              <a:buChar char="•"/>
              <a:defRPr sz="1200">
                <a:solidFill>
                  <a:schemeClr val="tx1"/>
                </a:solidFill>
                <a:latin typeface="Verdana" pitchFamily="34" charset="0"/>
                <a:ea typeface="ＭＳ Ｐゴシック" pitchFamily="34" charset="-128"/>
              </a:defRPr>
            </a:lvl5pPr>
            <a:lvl6pPr marL="22558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6pPr>
            <a:lvl7pPr marL="27130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7pPr>
            <a:lvl8pPr marL="31702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8pPr>
            <a:lvl9pPr marL="3627438" indent="-198438"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9pPr>
          </a:lstStyle>
          <a:p>
            <a:pPr>
              <a:spcBef>
                <a:spcPct val="0"/>
              </a:spcBef>
              <a:buClrTx/>
              <a:buFontTx/>
              <a:buNone/>
            </a:pPr>
            <a:fld id="{9C969931-A914-485C-B829-6ADE03630AC7}" type="datetime1">
              <a:rPr lang="sv-SE" altLang="sv-SE" sz="900" smtClean="0">
                <a:solidFill>
                  <a:srgbClr val="000000"/>
                </a:solidFill>
              </a:rPr>
              <a:pPr>
                <a:spcBef>
                  <a:spcPct val="0"/>
                </a:spcBef>
                <a:buClrTx/>
                <a:buFontTx/>
                <a:buNone/>
              </a:pPr>
              <a:t>2017-06-06</a:t>
            </a:fld>
            <a:endParaRPr lang="sv-SE" altLang="sv-SE" sz="900" smtClean="0">
              <a:solidFill>
                <a:srgbClr val="000000"/>
              </a:solidFill>
            </a:endParaRPr>
          </a:p>
        </p:txBody>
      </p:sp>
      <p:sp>
        <p:nvSpPr>
          <p:cNvPr id="75783" name="Platshållare för sidfot 6"/>
          <p:cNvSpPr>
            <a:spLocks noGrp="1"/>
          </p:cNvSpPr>
          <p:nvPr>
            <p:ph type="ftr" sz="quarter" idx="15"/>
          </p:nvPr>
        </p:nvSpPr>
        <p:spPr bwMode="auto">
          <a:xfrm>
            <a:off x="2600325" y="6499225"/>
            <a:ext cx="3956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Char char="•"/>
              <a:defRPr sz="1900">
                <a:solidFill>
                  <a:schemeClr val="tx1"/>
                </a:solidFill>
                <a:latin typeface="Verdana" pitchFamily="34" charset="0"/>
                <a:ea typeface="ＭＳ Ｐゴシック" pitchFamily="34" charset="-128"/>
              </a:defRPr>
            </a:lvl1pPr>
            <a:lvl2pPr marL="742950" indent="-285750" eaLnBrk="0" hangingPunct="0">
              <a:spcBef>
                <a:spcPct val="20000"/>
              </a:spcBef>
              <a:buFont typeface="Verdana" pitchFamily="34" charset="0"/>
              <a:buChar char="-"/>
              <a:defRPr>
                <a:solidFill>
                  <a:schemeClr val="tx1"/>
                </a:solidFill>
                <a:latin typeface="Verdana" pitchFamily="34" charset="0"/>
                <a:ea typeface="ＭＳ Ｐゴシック" pitchFamily="34" charset="-128"/>
              </a:defRPr>
            </a:lvl2pPr>
            <a:lvl3pPr marL="1143000" indent="-228600" eaLnBrk="0" hangingPunct="0">
              <a:spcBef>
                <a:spcPts val="525"/>
              </a:spcBef>
              <a:buClr>
                <a:schemeClr val="accent2"/>
              </a:buClr>
              <a:buSzPct val="90000"/>
              <a:buFont typeface="Arial" charset="0"/>
              <a:buChar char="•"/>
              <a:defRPr>
                <a:solidFill>
                  <a:schemeClr val="tx1"/>
                </a:solidFill>
                <a:latin typeface="Verdana" pitchFamily="34" charset="0"/>
                <a:ea typeface="ＭＳ Ｐゴシック" pitchFamily="34" charset="-128"/>
              </a:defRPr>
            </a:lvl3pPr>
            <a:lvl4pPr marL="1600200" indent="-228600" eaLnBrk="0" hangingPunct="0">
              <a:spcBef>
                <a:spcPct val="20000"/>
              </a:spcBef>
              <a:buFont typeface="Verdana" pitchFamily="34" charset="0"/>
              <a:buChar char="–"/>
              <a:defRPr sz="1400">
                <a:solidFill>
                  <a:schemeClr val="tx1"/>
                </a:solidFill>
                <a:latin typeface="Verdana" pitchFamily="34" charset="0"/>
                <a:ea typeface="ＭＳ Ｐゴシック" pitchFamily="34" charset="-128"/>
              </a:defRPr>
            </a:lvl4pPr>
            <a:lvl5pPr marL="2057400" indent="-228600" eaLnBrk="0" hangingPunct="0">
              <a:spcBef>
                <a:spcPct val="20000"/>
              </a:spcBef>
              <a:buClr>
                <a:schemeClr val="accent2"/>
              </a:buClr>
              <a:buFont typeface="Arial" charset="0"/>
              <a:buChar char="•"/>
              <a:defRPr sz="12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chemeClr val="accent2"/>
              </a:buClr>
              <a:buFont typeface="Arial" charset="0"/>
              <a:buChar char="•"/>
              <a:defRPr sz="1200">
                <a:solidFill>
                  <a:schemeClr val="tx1"/>
                </a:solidFill>
                <a:latin typeface="Verdana" pitchFamily="34" charset="0"/>
                <a:ea typeface="ＭＳ Ｐゴシック" pitchFamily="34" charset="-128"/>
              </a:defRPr>
            </a:lvl9pPr>
          </a:lstStyle>
          <a:p>
            <a:pPr>
              <a:spcBef>
                <a:spcPct val="0"/>
              </a:spcBef>
              <a:buClrTx/>
              <a:buFontTx/>
              <a:buNone/>
            </a:pPr>
            <a:r>
              <a:rPr lang="sv-SE" altLang="sv-SE" sz="900" smtClean="0">
                <a:solidFill>
                  <a:srgbClr val="000000"/>
                </a:solidFill>
              </a:rPr>
              <a:t>KTH Royal Institute of Technology • www.kth.se</a:t>
            </a:r>
          </a:p>
        </p:txBody>
      </p:sp>
    </p:spTree>
    <p:extLst>
      <p:ext uri="{BB962C8B-B14F-4D97-AF65-F5344CB8AC3E}">
        <p14:creationId xmlns:p14="http://schemas.microsoft.com/office/powerpoint/2010/main" val="178927132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F116C4-193D-4250-83B7-98B411E038D7}" type="datetime1">
              <a:rPr lang="sv-SE" altLang="sv-SE">
                <a:solidFill>
                  <a:srgbClr val="EFEDE4"/>
                </a:solidFill>
              </a:rPr>
              <a:pPr eaLnBrk="1" hangingPunct="1"/>
              <a:t>2017-06-06</a:t>
            </a:fld>
            <a:endParaRPr lang="sv-SE" altLang="sv-SE" sz="1000">
              <a:solidFill>
                <a:srgbClr val="EFEDE4"/>
              </a:solidFill>
            </a:endParaRPr>
          </a:p>
        </p:txBody>
      </p:sp>
      <p:sp>
        <p:nvSpPr>
          <p:cNvPr id="11267" name="Rectangle 4"/>
          <p:cNvSpPr>
            <a:spLocks noGrp="1" noChangeArrowheads="1"/>
          </p:cNvSpPr>
          <p:nvPr>
            <p:ph type="title"/>
          </p:nvPr>
        </p:nvSpPr>
        <p:spPr>
          <a:xfrm>
            <a:off x="1304192" y="1081088"/>
            <a:ext cx="6969369" cy="800100"/>
          </a:xfrm>
          <a:noFill/>
        </p:spPr>
        <p:txBody>
          <a:bodyPr lIns="0" tIns="0" rIns="0" bIns="0" anchor="t"/>
          <a:lstStyle/>
          <a:p>
            <a:pPr algn="l" eaLnBrk="1" hangingPunct="1"/>
            <a:r>
              <a:rPr lang="sv-SE" altLang="sv-SE" dirty="0" smtClean="0"/>
              <a:t>The Swedish </a:t>
            </a:r>
            <a:r>
              <a:rPr lang="sv-SE" altLang="sv-SE" dirty="0" err="1" smtClean="0"/>
              <a:t>Higher</a:t>
            </a:r>
            <a:r>
              <a:rPr lang="sv-SE" altLang="sv-SE" dirty="0" smtClean="0"/>
              <a:t> </a:t>
            </a:r>
            <a:r>
              <a:rPr lang="sv-SE" altLang="sv-SE" dirty="0" err="1" smtClean="0"/>
              <a:t>Education</a:t>
            </a:r>
            <a:r>
              <a:rPr lang="sv-SE" altLang="sv-SE" dirty="0" smtClean="0"/>
              <a:t> Area</a:t>
            </a:r>
          </a:p>
        </p:txBody>
      </p:sp>
      <p:sp>
        <p:nvSpPr>
          <p:cNvPr id="11268" name="Rectangle 5"/>
          <p:cNvSpPr>
            <a:spLocks noGrp="1" noChangeArrowheads="1"/>
          </p:cNvSpPr>
          <p:nvPr>
            <p:ph type="body" idx="1"/>
          </p:nvPr>
        </p:nvSpPr>
        <p:spPr>
          <a:xfrm>
            <a:off x="1330570" y="1801813"/>
            <a:ext cx="6942992" cy="2952750"/>
          </a:xfrm>
          <a:noFill/>
        </p:spPr>
        <p:txBody>
          <a:bodyPr lIns="0" tIns="0" rIns="0" bIns="0">
            <a:normAutofit fontScale="77500" lnSpcReduction="20000"/>
          </a:bodyPr>
          <a:lstStyle/>
          <a:p>
            <a:pPr eaLnBrk="1" hangingPunct="1">
              <a:buFontTx/>
              <a:buNone/>
            </a:pPr>
            <a:endParaRPr lang="sv-SE" altLang="sv-SE" smtClean="0"/>
          </a:p>
          <a:p>
            <a:pPr eaLnBrk="1" hangingPunct="1"/>
            <a:r>
              <a:rPr lang="sv-SE" altLang="sv-SE" sz="3600" b="1" smtClean="0"/>
              <a:t>35 state institutions</a:t>
            </a:r>
          </a:p>
          <a:p>
            <a:pPr eaLnBrk="1" hangingPunct="1">
              <a:buFontTx/>
              <a:buNone/>
            </a:pPr>
            <a:r>
              <a:rPr lang="sv-SE" altLang="sv-SE" sz="3600" smtClean="0"/>
              <a:t>	14 Universities </a:t>
            </a:r>
          </a:p>
          <a:p>
            <a:pPr eaLnBrk="1" hangingPunct="1">
              <a:buFontTx/>
              <a:buNone/>
            </a:pPr>
            <a:r>
              <a:rPr lang="sv-SE" altLang="sv-SE" sz="3600" smtClean="0"/>
              <a:t>	14 University colleges</a:t>
            </a:r>
          </a:p>
          <a:p>
            <a:pPr eaLnBrk="1" hangingPunct="1">
              <a:buFontTx/>
              <a:buNone/>
            </a:pPr>
            <a:r>
              <a:rPr lang="sv-SE" altLang="sv-SE" sz="3600" smtClean="0"/>
              <a:t>	7 University colleges of Arts</a:t>
            </a:r>
          </a:p>
          <a:p>
            <a:pPr eaLnBrk="1" hangingPunct="1">
              <a:buFontTx/>
              <a:buNone/>
            </a:pPr>
            <a:endParaRPr lang="sv-SE" altLang="sv-SE" sz="3600" smtClean="0"/>
          </a:p>
          <a:p>
            <a:pPr eaLnBrk="1" hangingPunct="1"/>
            <a:r>
              <a:rPr lang="sv-SE" altLang="sv-SE" sz="3600" b="1" smtClean="0"/>
              <a:t>13 ”semi - private” institutions</a:t>
            </a:r>
          </a:p>
          <a:p>
            <a:pPr eaLnBrk="1" hangingPunct="1">
              <a:buFontTx/>
              <a:buNone/>
            </a:pPr>
            <a:endParaRPr lang="sv-SE" altLang="sv-SE" sz="3600" b="1" smtClean="0"/>
          </a:p>
        </p:txBody>
      </p:sp>
    </p:spTree>
    <p:extLst>
      <p:ext uri="{BB962C8B-B14F-4D97-AF65-F5344CB8AC3E}">
        <p14:creationId xmlns:p14="http://schemas.microsoft.com/office/powerpoint/2010/main" val="4148302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Internationalization</a:t>
            </a:r>
            <a:r>
              <a:rPr lang="sv-SE" dirty="0" smtClean="0"/>
              <a:t> </a:t>
            </a:r>
            <a:r>
              <a:rPr lang="sv-SE" dirty="0" err="1" smtClean="0"/>
              <a:t>of</a:t>
            </a:r>
            <a:r>
              <a:rPr lang="sv-SE" dirty="0" smtClean="0"/>
              <a:t> </a:t>
            </a:r>
            <a:r>
              <a:rPr lang="sv-SE" dirty="0" err="1" smtClean="0"/>
              <a:t>higher</a:t>
            </a:r>
            <a:r>
              <a:rPr lang="sv-SE" dirty="0" smtClean="0"/>
              <a:t> </a:t>
            </a:r>
            <a:r>
              <a:rPr lang="sv-SE" dirty="0" err="1" smtClean="0"/>
              <a:t>education</a:t>
            </a:r>
            <a:r>
              <a:rPr lang="sv-SE" dirty="0" smtClean="0"/>
              <a:t> and research in Sweden: national </a:t>
            </a:r>
            <a:r>
              <a:rPr lang="sv-SE" dirty="0" err="1" smtClean="0"/>
              <a:t>perspective</a:t>
            </a:r>
            <a:endParaRPr lang="sv-SE" dirty="0"/>
          </a:p>
        </p:txBody>
      </p:sp>
      <p:sp>
        <p:nvSpPr>
          <p:cNvPr id="3" name="Content Placeholder 2"/>
          <p:cNvSpPr>
            <a:spLocks noGrp="1"/>
          </p:cNvSpPr>
          <p:nvPr>
            <p:ph sz="quarter" idx="13"/>
          </p:nvPr>
        </p:nvSpPr>
        <p:spPr>
          <a:xfrm>
            <a:off x="1822012" y="1648278"/>
            <a:ext cx="6862738" cy="4059457"/>
          </a:xfrm>
        </p:spPr>
        <p:txBody>
          <a:bodyPr/>
          <a:lstStyle/>
          <a:p>
            <a:r>
              <a:rPr lang="en-US" dirty="0"/>
              <a:t>”Internationalization at the national, sector and institutional levels is defined as the process of integrating an international, intercultural, or global dimension into the purpose, functions or delivery of postsecondary education” (Jane Knight, Journal of International Higher Education,</a:t>
            </a:r>
          </a:p>
          <a:p>
            <a:r>
              <a:rPr lang="sv-SE" dirty="0"/>
              <a:t>no. 33, Fall 2003).</a:t>
            </a:r>
          </a:p>
          <a:p>
            <a:endParaRPr lang="sv-SE" dirty="0"/>
          </a:p>
        </p:txBody>
      </p:sp>
    </p:spTree>
    <p:extLst>
      <p:ext uri="{BB962C8B-B14F-4D97-AF65-F5344CB8AC3E}">
        <p14:creationId xmlns:p14="http://schemas.microsoft.com/office/powerpoint/2010/main" val="6026154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ISPRING_RESOURCE_PATHS_HASH" val="fcb025ba9a6ccf8fed139b5222f2a63b17a479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_KTH_with colours and grafs">
  <a:themeElements>
    <a:clrScheme name="Anpassat 94">
      <a:dk1>
        <a:sysClr val="windowText" lastClr="000000"/>
      </a:dk1>
      <a:lt1>
        <a:sysClr val="window" lastClr="FFFFFF"/>
      </a:lt1>
      <a:dk2>
        <a:srgbClr val="1F497D"/>
      </a:dk2>
      <a:lt2>
        <a:srgbClr val="EEECE1"/>
      </a:lt2>
      <a:accent1>
        <a:srgbClr val="1954A6"/>
      </a:accent1>
      <a:accent2>
        <a:srgbClr val="5893E5"/>
      </a:accent2>
      <a:accent3>
        <a:srgbClr val="62922E"/>
      </a:accent3>
      <a:accent4>
        <a:srgbClr val="A1D16D"/>
      </a:accent4>
      <a:accent5>
        <a:srgbClr val="9D102D"/>
      </a:accent5>
      <a:accent6>
        <a:srgbClr val="EC4769"/>
      </a:accent6>
      <a:hlink>
        <a:srgbClr val="C2C2C4"/>
      </a:hlink>
      <a:folHlink>
        <a:srgbClr val="800080"/>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12164</TotalTime>
  <Words>1371</Words>
  <Application>Microsoft Office PowerPoint</Application>
  <PresentationFormat>On-screen Show (4:3)</PresentationFormat>
  <Paragraphs>213</Paragraphs>
  <Slides>30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Template_KTH_with colours and grafs</vt:lpstr>
      <vt:lpstr>think-cell Slide</vt:lpstr>
      <vt:lpstr>Swedish Policy Framework and KTH International Strategies </vt:lpstr>
      <vt:lpstr>The Kingdom of Sweden</vt:lpstr>
      <vt:lpstr>PowerPoint Presentation</vt:lpstr>
      <vt:lpstr>KTH in Stockholm</vt:lpstr>
      <vt:lpstr>KTH in Stockholm: business as usual</vt:lpstr>
      <vt:lpstr>PowerPoint Presentation</vt:lpstr>
      <vt:lpstr>KTH in Stockholm: XXI century focus </vt:lpstr>
      <vt:lpstr>The Swedish Higher Education Area</vt:lpstr>
      <vt:lpstr>Internationalization of higher education and research in Sweden: national perspective</vt:lpstr>
      <vt:lpstr>Internationalization of higher education and research in Sweden: national perspective</vt:lpstr>
      <vt:lpstr>Internationalization of higher education and research in Sweden: national perspective</vt:lpstr>
      <vt:lpstr>Public entities active in the area of higher education</vt:lpstr>
      <vt:lpstr>Swedish Higher Education Authority www.uka.se </vt:lpstr>
      <vt:lpstr>Swedish Higher Education Authority </vt:lpstr>
      <vt:lpstr>Swedish Council of Higher Education www.uhr.se </vt:lpstr>
      <vt:lpstr>Swedish Council of Higher Education</vt:lpstr>
      <vt:lpstr>The Swedish Foundation for International Cooperation in Research and Higher Education (STINT) www.stint.se </vt:lpstr>
      <vt:lpstr>The Swedish Foundation for International Cooperation in Research and Higher Education (STINT)</vt:lpstr>
      <vt:lpstr>The Swedish Foundation for International Cooperation in Research and Higher Education (STINT)</vt:lpstr>
      <vt:lpstr>The Swedish Institute (www.si.se) </vt:lpstr>
      <vt:lpstr>The Swedish Institute</vt:lpstr>
      <vt:lpstr>Swedish approach and instruments for internationalization of higher education </vt:lpstr>
      <vt:lpstr>University without borders? (2005)</vt:lpstr>
      <vt:lpstr>A university in the world (2008)</vt:lpstr>
      <vt:lpstr>A university in the world (2008)</vt:lpstr>
      <vt:lpstr>A university in the world (2008)</vt:lpstr>
      <vt:lpstr>A university in the world (2008)</vt:lpstr>
      <vt:lpstr>A university in the world (2008)</vt:lpstr>
      <vt:lpstr>Thematic study 2017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Annika Hansson</dc:creator>
  <cp:lastModifiedBy>Victor Kordas</cp:lastModifiedBy>
  <cp:revision>42</cp:revision>
  <cp:lastPrinted>2013-05-27T09:10:21Z</cp:lastPrinted>
  <dcterms:created xsi:type="dcterms:W3CDTF">2014-01-30T09:56:50Z</dcterms:created>
  <dcterms:modified xsi:type="dcterms:W3CDTF">2017-06-06T19:29:20Z</dcterms:modified>
</cp:coreProperties>
</file>